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7" r:id="rId2"/>
    <p:sldId id="259" r:id="rId3"/>
    <p:sldId id="379" r:id="rId4"/>
    <p:sldId id="650" r:id="rId5"/>
    <p:sldId id="651" r:id="rId6"/>
    <p:sldId id="652" r:id="rId7"/>
    <p:sldId id="653" r:id="rId8"/>
    <p:sldId id="786" r:id="rId9"/>
    <p:sldId id="656" r:id="rId10"/>
    <p:sldId id="657" r:id="rId11"/>
    <p:sldId id="1010" r:id="rId12"/>
    <p:sldId id="659" r:id="rId13"/>
    <p:sldId id="660" r:id="rId14"/>
    <p:sldId id="661" r:id="rId15"/>
    <p:sldId id="662" r:id="rId16"/>
    <p:sldId id="1005" r:id="rId17"/>
    <p:sldId id="1006" r:id="rId18"/>
    <p:sldId id="1007" r:id="rId19"/>
    <p:sldId id="663" r:id="rId20"/>
    <p:sldId id="664" r:id="rId21"/>
    <p:sldId id="997" r:id="rId22"/>
    <p:sldId id="998" r:id="rId23"/>
    <p:sldId id="665" r:id="rId24"/>
    <p:sldId id="666" r:id="rId25"/>
    <p:sldId id="1018" r:id="rId26"/>
    <p:sldId id="1019" r:id="rId27"/>
    <p:sldId id="1020" r:id="rId28"/>
    <p:sldId id="787" r:id="rId29"/>
    <p:sldId id="672" r:id="rId30"/>
    <p:sldId id="673" r:id="rId31"/>
    <p:sldId id="674" r:id="rId32"/>
    <p:sldId id="675" r:id="rId33"/>
    <p:sldId id="788" r:id="rId34"/>
    <p:sldId id="804" r:id="rId35"/>
    <p:sldId id="677" r:id="rId36"/>
    <p:sldId id="678" r:id="rId37"/>
    <p:sldId id="679" r:id="rId38"/>
    <p:sldId id="680" r:id="rId39"/>
    <p:sldId id="681" r:id="rId40"/>
    <p:sldId id="682" r:id="rId41"/>
    <p:sldId id="1008" r:id="rId42"/>
    <p:sldId id="1009" r:id="rId43"/>
    <p:sldId id="1021" r:id="rId44"/>
    <p:sldId id="684" r:id="rId45"/>
    <p:sldId id="995" r:id="rId46"/>
    <p:sldId id="686" r:id="rId47"/>
    <p:sldId id="687" r:id="rId48"/>
    <p:sldId id="805" r:id="rId49"/>
    <p:sldId id="790" r:id="rId50"/>
    <p:sldId id="791" r:id="rId51"/>
    <p:sldId id="792" r:id="rId52"/>
    <p:sldId id="1000" r:id="rId53"/>
    <p:sldId id="1001" r:id="rId54"/>
    <p:sldId id="1002" r:id="rId55"/>
    <p:sldId id="1004" r:id="rId56"/>
    <p:sldId id="1003" r:id="rId57"/>
    <p:sldId id="1012" r:id="rId58"/>
    <p:sldId id="1022" r:id="rId59"/>
    <p:sldId id="1023" r:id="rId6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en Li" initials="AL" lastIdx="1" clrIdx="0">
    <p:extLst>
      <p:ext uri="{19B8F6BF-5375-455C-9EA6-DF929625EA0E}">
        <p15:presenceInfo xmlns:p15="http://schemas.microsoft.com/office/powerpoint/2012/main" userId="d8886c4d9f3176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3910" autoAdjust="0"/>
  </p:normalViewPr>
  <p:slideViewPr>
    <p:cSldViewPr snapToGrid="0">
      <p:cViewPr varScale="1">
        <p:scale>
          <a:sx n="104" d="100"/>
          <a:sy n="104" d="100"/>
        </p:scale>
        <p:origin x="182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15T14:36:41.278" idx="1">
    <p:pos x="10" y="10"/>
    <p:text>Neural network 的結構決定了”天賦”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BCA67-B5F1-4FA1-967B-FBDA93F2B09B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11069431-4C19-40E6-885B-0A10B2398FB3}">
      <dgm:prSet phldrT="[文字]" custT="1"/>
      <dgm:spPr/>
      <dgm:t>
        <a:bodyPr/>
        <a:lstStyle/>
        <a:p>
          <a:pPr algn="l"/>
          <a:r>
            <a:rPr lang="en-US" altLang="zh-TW" sz="2800" dirty="0"/>
            <a:t>2. Why Deep?</a:t>
          </a:r>
          <a:endParaRPr lang="zh-TW" altLang="en-US" sz="2800" dirty="0"/>
        </a:p>
      </dgm:t>
    </dgm:pt>
    <dgm:pt modelId="{305F7668-DA1C-45CF-B570-434E95B4C04C}" type="par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EB5890CE-1A8D-4B0D-BC60-227BD1F33DD8}" type="sibTrans" cxnId="{0FBB92A0-CD89-4DE6-9F9B-BFD385EA91AA}">
      <dgm:prSet/>
      <dgm:spPr/>
      <dgm:t>
        <a:bodyPr/>
        <a:lstStyle/>
        <a:p>
          <a:endParaRPr lang="zh-TW" altLang="en-US"/>
        </a:p>
      </dgm:t>
    </dgm:pt>
    <dgm:pt modelId="{94AB1502-08D7-4902-8C33-D3687F9F5DE2}">
      <dgm:prSet phldrT="[文字]" custT="1"/>
      <dgm:spPr/>
      <dgm:t>
        <a:bodyPr/>
        <a:lstStyle/>
        <a:p>
          <a:pPr algn="l"/>
          <a:r>
            <a:rPr lang="en-US" altLang="zh-TW" sz="2800" dirty="0"/>
            <a:t>1. Introduction of Deep Learning</a:t>
          </a:r>
          <a:endParaRPr lang="zh-TW" altLang="en-US" sz="2800" dirty="0"/>
        </a:p>
      </dgm:t>
    </dgm:pt>
    <dgm:pt modelId="{01286944-B6E2-4735-B5EF-5936FF11C656}" type="par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D35A6C76-0859-4DCE-8AC1-8C396DFBF7E0}" type="sibTrans" cxnId="{BE41B9A7-DD5D-4827-B66C-678AA634D202}">
      <dgm:prSet/>
      <dgm:spPr/>
      <dgm:t>
        <a:bodyPr/>
        <a:lstStyle/>
        <a:p>
          <a:endParaRPr lang="zh-TW" altLang="en-US"/>
        </a:p>
      </dgm:t>
    </dgm:pt>
    <dgm:pt modelId="{86A1A0B6-0A1C-4CA5-BCD5-0D52A4434004}">
      <dgm:prSet phldrT="[文字]" custT="1"/>
      <dgm:spPr/>
      <dgm:t>
        <a:bodyPr/>
        <a:lstStyle/>
        <a:p>
          <a:pPr algn="l"/>
          <a:r>
            <a:rPr lang="en-US" altLang="zh-TW" sz="2800" dirty="0"/>
            <a:t>3. Gradient Descent</a:t>
          </a:r>
          <a:endParaRPr lang="zh-TW" altLang="en-US" sz="2800" dirty="0"/>
        </a:p>
      </dgm:t>
    </dgm:pt>
    <dgm:pt modelId="{9433A239-D269-486F-91A6-FCF1381990D2}" type="par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EB9695AF-9259-498F-A446-B10F14248812}" type="sibTrans" cxnId="{3F2376A4-4B1E-4DD0-A157-29BE019ECFD1}">
      <dgm:prSet/>
      <dgm:spPr/>
      <dgm:t>
        <a:bodyPr/>
        <a:lstStyle/>
        <a:p>
          <a:endParaRPr lang="zh-TW" altLang="en-US"/>
        </a:p>
      </dgm:t>
    </dgm:pt>
    <dgm:pt modelId="{DED18B20-F06A-4AE5-85EC-A0B162A0863C}">
      <dgm:prSet phldrT="[文字]" custT="1"/>
      <dgm:spPr/>
      <dgm:t>
        <a:bodyPr/>
        <a:lstStyle/>
        <a:p>
          <a:pPr algn="l"/>
          <a:r>
            <a:rPr lang="en-US" altLang="zh-TW" sz="2800" dirty="0"/>
            <a:t>4. Backpropagation (Option)</a:t>
          </a:r>
          <a:endParaRPr lang="zh-TW" altLang="en-US" sz="2800" dirty="0"/>
        </a:p>
      </dgm:t>
    </dgm:pt>
    <dgm:pt modelId="{710E4AD4-C74C-4980-83E6-B68D99CD2CE4}" type="par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A85C9DDC-25B7-4B24-9F1C-ADF2CFEE2332}" type="sibTrans" cxnId="{18928410-56A5-4123-A25B-645507044485}">
      <dgm:prSet/>
      <dgm:spPr/>
      <dgm:t>
        <a:bodyPr/>
        <a:lstStyle/>
        <a:p>
          <a:endParaRPr lang="zh-TW" altLang="en-US"/>
        </a:p>
      </dgm:t>
    </dgm:pt>
    <dgm:pt modelId="{47A96565-FF57-427F-B25A-79958CFA4CEF}">
      <dgm:prSet phldrT="[文字]" custT="1"/>
      <dgm:spPr/>
      <dgm:t>
        <a:bodyPr/>
        <a:lstStyle/>
        <a:p>
          <a:pPr algn="l"/>
          <a:r>
            <a:rPr lang="en-US" altLang="zh-TW" sz="2800" dirty="0"/>
            <a:t>5. Tips for Deep Learning</a:t>
          </a:r>
          <a:endParaRPr lang="zh-TW" altLang="en-US" sz="2800" dirty="0"/>
        </a:p>
      </dgm:t>
    </dgm:pt>
    <dgm:pt modelId="{2767C749-F18A-4F2B-A632-846E500D5966}" type="par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01091FB-651A-4DAF-95E7-8E8B938C1E52}" type="sibTrans" cxnId="{6E42ACF4-19AE-45E2-88AE-3B6AFC2F415F}">
      <dgm:prSet/>
      <dgm:spPr/>
      <dgm:t>
        <a:bodyPr/>
        <a:lstStyle/>
        <a:p>
          <a:endParaRPr lang="zh-TW" altLang="en-US"/>
        </a:p>
      </dgm:t>
    </dgm:pt>
    <dgm:pt modelId="{6D296336-986A-4388-9614-523E550A70BC}">
      <dgm:prSet phldrT="[文字]" custT="1"/>
      <dgm:spPr/>
      <dgm:t>
        <a:bodyPr/>
        <a:lstStyle/>
        <a:p>
          <a:pPr algn="l"/>
          <a:r>
            <a:rPr lang="en-US" altLang="zh-TW" sz="2800" dirty="0"/>
            <a:t>6. Convolutional Neural Network (CNN)</a:t>
          </a:r>
          <a:endParaRPr lang="zh-TW" altLang="en-US" sz="2800" dirty="0"/>
        </a:p>
      </dgm:t>
    </dgm:pt>
    <dgm:pt modelId="{1E179FF4-E750-425D-BE9F-9EE8544DDE57}" type="par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BB4268CB-53AB-4EFA-8094-945232D18697}" type="sibTrans" cxnId="{A69E32ED-080C-437C-B846-FD51FA666B2F}">
      <dgm:prSet/>
      <dgm:spPr/>
      <dgm:t>
        <a:bodyPr/>
        <a:lstStyle/>
        <a:p>
          <a:endParaRPr lang="zh-TW" altLang="en-US"/>
        </a:p>
      </dgm:t>
    </dgm:pt>
    <dgm:pt modelId="{F0F3F198-E6B6-4912-AF9C-130F40BA8E1E}">
      <dgm:prSet phldrT="[文字]" custT="1"/>
      <dgm:spPr/>
      <dgm:t>
        <a:bodyPr/>
        <a:lstStyle/>
        <a:p>
          <a:pPr algn="l"/>
          <a:r>
            <a:rPr lang="en-US" altLang="zh-TW" sz="2800" dirty="0"/>
            <a:t>7. Auto-encoder (Option)</a:t>
          </a:r>
          <a:endParaRPr lang="zh-TW" altLang="en-US" sz="2800" dirty="0"/>
        </a:p>
      </dgm:t>
    </dgm:pt>
    <dgm:pt modelId="{189E8FAC-90E5-4902-B48E-D7803416A33A}" type="par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1DAD72A0-E8D5-4A09-B0D8-CE44401B6E49}" type="sibTrans" cxnId="{682D1708-86FD-4FE7-902D-31258FA7DEAE}">
      <dgm:prSet/>
      <dgm:spPr/>
      <dgm:t>
        <a:bodyPr/>
        <a:lstStyle/>
        <a:p>
          <a:endParaRPr lang="zh-TW" altLang="en-US"/>
        </a:p>
      </dgm:t>
    </dgm:pt>
    <dgm:pt modelId="{AE3F25F9-D7D6-4540-A911-3E5C3469747B}" type="pres">
      <dgm:prSet presAssocID="{388BCA67-B5F1-4FA1-967B-FBDA93F2B09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A485B4A-2E72-4F24-B5BC-E76105320D58}" type="pres">
      <dgm:prSet presAssocID="{F0F3F198-E6B6-4912-AF9C-130F40BA8E1E}" presName="boxAndChildren" presStyleCnt="0"/>
      <dgm:spPr/>
    </dgm:pt>
    <dgm:pt modelId="{C0ABC22C-F0BF-4443-82BE-2095D70A1014}" type="pres">
      <dgm:prSet presAssocID="{F0F3F198-E6B6-4912-AF9C-130F40BA8E1E}" presName="parentTextBox" presStyleLbl="node1" presStyleIdx="0" presStyleCnt="7"/>
      <dgm:spPr/>
      <dgm:t>
        <a:bodyPr/>
        <a:lstStyle/>
        <a:p>
          <a:endParaRPr lang="zh-TW" altLang="en-US"/>
        </a:p>
      </dgm:t>
    </dgm:pt>
    <dgm:pt modelId="{52B0C44A-7566-4710-8846-F158C382B3F0}" type="pres">
      <dgm:prSet presAssocID="{BB4268CB-53AB-4EFA-8094-945232D18697}" presName="sp" presStyleCnt="0"/>
      <dgm:spPr/>
    </dgm:pt>
    <dgm:pt modelId="{653CDBAE-0AD0-43D0-9D5D-1F40A9953BD4}" type="pres">
      <dgm:prSet presAssocID="{6D296336-986A-4388-9614-523E550A70BC}" presName="arrowAndChildren" presStyleCnt="0"/>
      <dgm:spPr/>
    </dgm:pt>
    <dgm:pt modelId="{1A53E492-5F75-4638-9697-BD85AA944B96}" type="pres">
      <dgm:prSet presAssocID="{6D296336-986A-4388-9614-523E550A70BC}" presName="parentTextArrow" presStyleLbl="node1" presStyleIdx="1" presStyleCnt="7"/>
      <dgm:spPr/>
      <dgm:t>
        <a:bodyPr/>
        <a:lstStyle/>
        <a:p>
          <a:endParaRPr lang="zh-TW" altLang="en-US"/>
        </a:p>
      </dgm:t>
    </dgm:pt>
    <dgm:pt modelId="{C659DAA1-8724-48E3-A638-1D62D8CA8F80}" type="pres">
      <dgm:prSet presAssocID="{601091FB-651A-4DAF-95E7-8E8B938C1E52}" presName="sp" presStyleCnt="0"/>
      <dgm:spPr/>
    </dgm:pt>
    <dgm:pt modelId="{098E5DBE-12F0-403D-B36A-92A45F5001D5}" type="pres">
      <dgm:prSet presAssocID="{47A96565-FF57-427F-B25A-79958CFA4CEF}" presName="arrowAndChildren" presStyleCnt="0"/>
      <dgm:spPr/>
    </dgm:pt>
    <dgm:pt modelId="{6FE07C2F-2286-4BFA-A624-A673203A0123}" type="pres">
      <dgm:prSet presAssocID="{47A96565-FF57-427F-B25A-79958CFA4CEF}" presName="parentTextArrow" presStyleLbl="node1" presStyleIdx="2" presStyleCnt="7"/>
      <dgm:spPr/>
      <dgm:t>
        <a:bodyPr/>
        <a:lstStyle/>
        <a:p>
          <a:endParaRPr lang="zh-TW" altLang="en-US"/>
        </a:p>
      </dgm:t>
    </dgm:pt>
    <dgm:pt modelId="{CCF08D7B-BE44-4159-B77E-45E793BA98C9}" type="pres">
      <dgm:prSet presAssocID="{A85C9DDC-25B7-4B24-9F1C-ADF2CFEE2332}" presName="sp" presStyleCnt="0"/>
      <dgm:spPr/>
    </dgm:pt>
    <dgm:pt modelId="{ACB8F2F1-6AC0-498E-9FAB-CA9874434027}" type="pres">
      <dgm:prSet presAssocID="{DED18B20-F06A-4AE5-85EC-A0B162A0863C}" presName="arrowAndChildren" presStyleCnt="0"/>
      <dgm:spPr/>
    </dgm:pt>
    <dgm:pt modelId="{F8F59B32-4C09-4C91-81BA-D695ED1DA0AF}" type="pres">
      <dgm:prSet presAssocID="{DED18B20-F06A-4AE5-85EC-A0B162A0863C}" presName="parentTextArrow" presStyleLbl="node1" presStyleIdx="3" presStyleCnt="7"/>
      <dgm:spPr/>
      <dgm:t>
        <a:bodyPr/>
        <a:lstStyle/>
        <a:p>
          <a:endParaRPr lang="zh-TW" altLang="en-US"/>
        </a:p>
      </dgm:t>
    </dgm:pt>
    <dgm:pt modelId="{B241CE9F-F096-4ECC-B081-BA0A23A07CB2}" type="pres">
      <dgm:prSet presAssocID="{EB9695AF-9259-498F-A446-B10F14248812}" presName="sp" presStyleCnt="0"/>
      <dgm:spPr/>
    </dgm:pt>
    <dgm:pt modelId="{F824FE25-85CC-495B-97E8-E20F25A38E8B}" type="pres">
      <dgm:prSet presAssocID="{86A1A0B6-0A1C-4CA5-BCD5-0D52A4434004}" presName="arrowAndChildren" presStyleCnt="0"/>
      <dgm:spPr/>
    </dgm:pt>
    <dgm:pt modelId="{5E8F0D5F-9E95-4FFD-9DE9-086C651B5744}" type="pres">
      <dgm:prSet presAssocID="{86A1A0B6-0A1C-4CA5-BCD5-0D52A4434004}" presName="parentTextArrow" presStyleLbl="node1" presStyleIdx="4" presStyleCnt="7"/>
      <dgm:spPr/>
      <dgm:t>
        <a:bodyPr/>
        <a:lstStyle/>
        <a:p>
          <a:endParaRPr lang="zh-TW" altLang="en-US"/>
        </a:p>
      </dgm:t>
    </dgm:pt>
    <dgm:pt modelId="{85F00BF6-734F-4503-8945-F156CD667B95}" type="pres">
      <dgm:prSet presAssocID="{EB5890CE-1A8D-4B0D-BC60-227BD1F33DD8}" presName="sp" presStyleCnt="0"/>
      <dgm:spPr/>
    </dgm:pt>
    <dgm:pt modelId="{5C25478C-B4C7-49AD-9EF3-F8B791AFAB6B}" type="pres">
      <dgm:prSet presAssocID="{11069431-4C19-40E6-885B-0A10B2398FB3}" presName="arrowAndChildren" presStyleCnt="0"/>
      <dgm:spPr/>
    </dgm:pt>
    <dgm:pt modelId="{B93EF2DA-CAE7-42C2-A7FF-FD5632D8A39A}" type="pres">
      <dgm:prSet presAssocID="{11069431-4C19-40E6-885B-0A10B2398FB3}" presName="parentTextArrow" presStyleLbl="node1" presStyleIdx="5" presStyleCnt="7"/>
      <dgm:spPr/>
      <dgm:t>
        <a:bodyPr/>
        <a:lstStyle/>
        <a:p>
          <a:endParaRPr lang="zh-TW" altLang="en-US"/>
        </a:p>
      </dgm:t>
    </dgm:pt>
    <dgm:pt modelId="{8BFF3E1B-7AFE-46F5-9658-2F88DA14D2FD}" type="pres">
      <dgm:prSet presAssocID="{D35A6C76-0859-4DCE-8AC1-8C396DFBF7E0}" presName="sp" presStyleCnt="0"/>
      <dgm:spPr/>
    </dgm:pt>
    <dgm:pt modelId="{85A38E1C-4A53-4607-9192-A7D21621AA71}" type="pres">
      <dgm:prSet presAssocID="{94AB1502-08D7-4902-8C33-D3687F9F5DE2}" presName="arrowAndChildren" presStyleCnt="0"/>
      <dgm:spPr/>
    </dgm:pt>
    <dgm:pt modelId="{1A988A03-0D8C-4549-AA77-6A248011D73B}" type="pres">
      <dgm:prSet presAssocID="{94AB1502-08D7-4902-8C33-D3687F9F5DE2}" presName="parentTextArrow" presStyleLbl="node1" presStyleIdx="6" presStyleCnt="7"/>
      <dgm:spPr/>
      <dgm:t>
        <a:bodyPr/>
        <a:lstStyle/>
        <a:p>
          <a:endParaRPr lang="zh-TW" altLang="en-US"/>
        </a:p>
      </dgm:t>
    </dgm:pt>
  </dgm:ptLst>
  <dgm:cxnLst>
    <dgm:cxn modelId="{A69E32ED-080C-437C-B846-FD51FA666B2F}" srcId="{388BCA67-B5F1-4FA1-967B-FBDA93F2B09B}" destId="{6D296336-986A-4388-9614-523E550A70BC}" srcOrd="5" destOrd="0" parTransId="{1E179FF4-E750-425D-BE9F-9EE8544DDE57}" sibTransId="{BB4268CB-53AB-4EFA-8094-945232D18697}"/>
    <dgm:cxn modelId="{D67A7384-5CEE-4FB6-A3E6-2D3B1FF68DA7}" type="presOf" srcId="{DED18B20-F06A-4AE5-85EC-A0B162A0863C}" destId="{F8F59B32-4C09-4C91-81BA-D695ED1DA0AF}" srcOrd="0" destOrd="0" presId="urn:microsoft.com/office/officeart/2005/8/layout/process4"/>
    <dgm:cxn modelId="{52F5E136-140C-45D5-A369-9BA11E1803EE}" type="presOf" srcId="{47A96565-FF57-427F-B25A-79958CFA4CEF}" destId="{6FE07C2F-2286-4BFA-A624-A673203A0123}" srcOrd="0" destOrd="0" presId="urn:microsoft.com/office/officeart/2005/8/layout/process4"/>
    <dgm:cxn modelId="{18928410-56A5-4123-A25B-645507044485}" srcId="{388BCA67-B5F1-4FA1-967B-FBDA93F2B09B}" destId="{DED18B20-F06A-4AE5-85EC-A0B162A0863C}" srcOrd="3" destOrd="0" parTransId="{710E4AD4-C74C-4980-83E6-B68D99CD2CE4}" sibTransId="{A85C9DDC-25B7-4B24-9F1C-ADF2CFEE2332}"/>
    <dgm:cxn modelId="{6E42ACF4-19AE-45E2-88AE-3B6AFC2F415F}" srcId="{388BCA67-B5F1-4FA1-967B-FBDA93F2B09B}" destId="{47A96565-FF57-427F-B25A-79958CFA4CEF}" srcOrd="4" destOrd="0" parTransId="{2767C749-F18A-4F2B-A632-846E500D5966}" sibTransId="{601091FB-651A-4DAF-95E7-8E8B938C1E52}"/>
    <dgm:cxn modelId="{4146636E-3C52-43D9-8096-049F08CD92A9}" type="presOf" srcId="{11069431-4C19-40E6-885B-0A10B2398FB3}" destId="{B93EF2DA-CAE7-42C2-A7FF-FD5632D8A39A}" srcOrd="0" destOrd="0" presId="urn:microsoft.com/office/officeart/2005/8/layout/process4"/>
    <dgm:cxn modelId="{AE930160-4521-44FD-BB15-7296A03D218D}" type="presOf" srcId="{86A1A0B6-0A1C-4CA5-BCD5-0D52A4434004}" destId="{5E8F0D5F-9E95-4FFD-9DE9-086C651B5744}" srcOrd="0" destOrd="0" presId="urn:microsoft.com/office/officeart/2005/8/layout/process4"/>
    <dgm:cxn modelId="{0FBB92A0-CD89-4DE6-9F9B-BFD385EA91AA}" srcId="{388BCA67-B5F1-4FA1-967B-FBDA93F2B09B}" destId="{11069431-4C19-40E6-885B-0A10B2398FB3}" srcOrd="1" destOrd="0" parTransId="{305F7668-DA1C-45CF-B570-434E95B4C04C}" sibTransId="{EB5890CE-1A8D-4B0D-BC60-227BD1F33DD8}"/>
    <dgm:cxn modelId="{1AE8EE30-8D5A-4C60-B6C9-BD050E48394A}" type="presOf" srcId="{388BCA67-B5F1-4FA1-967B-FBDA93F2B09B}" destId="{AE3F25F9-D7D6-4540-A911-3E5C3469747B}" srcOrd="0" destOrd="0" presId="urn:microsoft.com/office/officeart/2005/8/layout/process4"/>
    <dgm:cxn modelId="{3F2376A4-4B1E-4DD0-A157-29BE019ECFD1}" srcId="{388BCA67-B5F1-4FA1-967B-FBDA93F2B09B}" destId="{86A1A0B6-0A1C-4CA5-BCD5-0D52A4434004}" srcOrd="2" destOrd="0" parTransId="{9433A239-D269-486F-91A6-FCF1381990D2}" sibTransId="{EB9695AF-9259-498F-A446-B10F14248812}"/>
    <dgm:cxn modelId="{5817EBAE-9804-4F54-A466-924828780F70}" type="presOf" srcId="{6D296336-986A-4388-9614-523E550A70BC}" destId="{1A53E492-5F75-4638-9697-BD85AA944B96}" srcOrd="0" destOrd="0" presId="urn:microsoft.com/office/officeart/2005/8/layout/process4"/>
    <dgm:cxn modelId="{4E1FEBC0-6D0A-4D89-A653-6B3690E16F38}" type="presOf" srcId="{F0F3F198-E6B6-4912-AF9C-130F40BA8E1E}" destId="{C0ABC22C-F0BF-4443-82BE-2095D70A1014}" srcOrd="0" destOrd="0" presId="urn:microsoft.com/office/officeart/2005/8/layout/process4"/>
    <dgm:cxn modelId="{CC0E6B43-10FD-44B9-8B6E-4011EAB8D1E3}" type="presOf" srcId="{94AB1502-08D7-4902-8C33-D3687F9F5DE2}" destId="{1A988A03-0D8C-4549-AA77-6A248011D73B}" srcOrd="0" destOrd="0" presId="urn:microsoft.com/office/officeart/2005/8/layout/process4"/>
    <dgm:cxn modelId="{682D1708-86FD-4FE7-902D-31258FA7DEAE}" srcId="{388BCA67-B5F1-4FA1-967B-FBDA93F2B09B}" destId="{F0F3F198-E6B6-4912-AF9C-130F40BA8E1E}" srcOrd="6" destOrd="0" parTransId="{189E8FAC-90E5-4902-B48E-D7803416A33A}" sibTransId="{1DAD72A0-E8D5-4A09-B0D8-CE44401B6E49}"/>
    <dgm:cxn modelId="{BE41B9A7-DD5D-4827-B66C-678AA634D202}" srcId="{388BCA67-B5F1-4FA1-967B-FBDA93F2B09B}" destId="{94AB1502-08D7-4902-8C33-D3687F9F5DE2}" srcOrd="0" destOrd="0" parTransId="{01286944-B6E2-4735-B5EF-5936FF11C656}" sibTransId="{D35A6C76-0859-4DCE-8AC1-8C396DFBF7E0}"/>
    <dgm:cxn modelId="{FC9273B0-6605-4D69-BBC3-2B95B31ED48B}" type="presParOf" srcId="{AE3F25F9-D7D6-4540-A911-3E5C3469747B}" destId="{FA485B4A-2E72-4F24-B5BC-E76105320D58}" srcOrd="0" destOrd="0" presId="urn:microsoft.com/office/officeart/2005/8/layout/process4"/>
    <dgm:cxn modelId="{39BF2C32-C815-41B3-980D-47729AFC0407}" type="presParOf" srcId="{FA485B4A-2E72-4F24-B5BC-E76105320D58}" destId="{C0ABC22C-F0BF-4443-82BE-2095D70A1014}" srcOrd="0" destOrd="0" presId="urn:microsoft.com/office/officeart/2005/8/layout/process4"/>
    <dgm:cxn modelId="{5314EC22-C75A-4551-A072-9759B43DBDC3}" type="presParOf" srcId="{AE3F25F9-D7D6-4540-A911-3E5C3469747B}" destId="{52B0C44A-7566-4710-8846-F158C382B3F0}" srcOrd="1" destOrd="0" presId="urn:microsoft.com/office/officeart/2005/8/layout/process4"/>
    <dgm:cxn modelId="{0D086CDE-A4EE-40F2-8D26-9B73E5948D5E}" type="presParOf" srcId="{AE3F25F9-D7D6-4540-A911-3E5C3469747B}" destId="{653CDBAE-0AD0-43D0-9D5D-1F40A9953BD4}" srcOrd="2" destOrd="0" presId="urn:microsoft.com/office/officeart/2005/8/layout/process4"/>
    <dgm:cxn modelId="{A22EAF20-3B29-4FFA-8712-C433588C73FC}" type="presParOf" srcId="{653CDBAE-0AD0-43D0-9D5D-1F40A9953BD4}" destId="{1A53E492-5F75-4638-9697-BD85AA944B96}" srcOrd="0" destOrd="0" presId="urn:microsoft.com/office/officeart/2005/8/layout/process4"/>
    <dgm:cxn modelId="{29F054FA-D057-4BD7-B899-E649347896F7}" type="presParOf" srcId="{AE3F25F9-D7D6-4540-A911-3E5C3469747B}" destId="{C659DAA1-8724-48E3-A638-1D62D8CA8F80}" srcOrd="3" destOrd="0" presId="urn:microsoft.com/office/officeart/2005/8/layout/process4"/>
    <dgm:cxn modelId="{C454CCD7-81B2-4713-9F79-8458604B8622}" type="presParOf" srcId="{AE3F25F9-D7D6-4540-A911-3E5C3469747B}" destId="{098E5DBE-12F0-403D-B36A-92A45F5001D5}" srcOrd="4" destOrd="0" presId="urn:microsoft.com/office/officeart/2005/8/layout/process4"/>
    <dgm:cxn modelId="{320F6503-7DAC-4979-A9DA-AF069B0BACCD}" type="presParOf" srcId="{098E5DBE-12F0-403D-B36A-92A45F5001D5}" destId="{6FE07C2F-2286-4BFA-A624-A673203A0123}" srcOrd="0" destOrd="0" presId="urn:microsoft.com/office/officeart/2005/8/layout/process4"/>
    <dgm:cxn modelId="{F7FA01FC-2F76-4EFE-9E2C-ED0E80779701}" type="presParOf" srcId="{AE3F25F9-D7D6-4540-A911-3E5C3469747B}" destId="{CCF08D7B-BE44-4159-B77E-45E793BA98C9}" srcOrd="5" destOrd="0" presId="urn:microsoft.com/office/officeart/2005/8/layout/process4"/>
    <dgm:cxn modelId="{58C58CB4-7DDA-4B0C-A764-6B86BAE816B3}" type="presParOf" srcId="{AE3F25F9-D7D6-4540-A911-3E5C3469747B}" destId="{ACB8F2F1-6AC0-498E-9FAB-CA9874434027}" srcOrd="6" destOrd="0" presId="urn:microsoft.com/office/officeart/2005/8/layout/process4"/>
    <dgm:cxn modelId="{A84F8967-0025-4170-9D1D-EEF459B2F8AC}" type="presParOf" srcId="{ACB8F2F1-6AC0-498E-9FAB-CA9874434027}" destId="{F8F59B32-4C09-4C91-81BA-D695ED1DA0AF}" srcOrd="0" destOrd="0" presId="urn:microsoft.com/office/officeart/2005/8/layout/process4"/>
    <dgm:cxn modelId="{546C4F1E-5736-440F-ABD1-BE606905DC50}" type="presParOf" srcId="{AE3F25F9-D7D6-4540-A911-3E5C3469747B}" destId="{B241CE9F-F096-4ECC-B081-BA0A23A07CB2}" srcOrd="7" destOrd="0" presId="urn:microsoft.com/office/officeart/2005/8/layout/process4"/>
    <dgm:cxn modelId="{FC97945B-A56A-4140-9E16-01ECD0710FB0}" type="presParOf" srcId="{AE3F25F9-D7D6-4540-A911-3E5C3469747B}" destId="{F824FE25-85CC-495B-97E8-E20F25A38E8B}" srcOrd="8" destOrd="0" presId="urn:microsoft.com/office/officeart/2005/8/layout/process4"/>
    <dgm:cxn modelId="{756BFA66-23DC-4057-8822-BF3CBB2913FA}" type="presParOf" srcId="{F824FE25-85CC-495B-97E8-E20F25A38E8B}" destId="{5E8F0D5F-9E95-4FFD-9DE9-086C651B5744}" srcOrd="0" destOrd="0" presId="urn:microsoft.com/office/officeart/2005/8/layout/process4"/>
    <dgm:cxn modelId="{64EF1D04-39CD-4D1C-B5D0-116C5A237D24}" type="presParOf" srcId="{AE3F25F9-D7D6-4540-A911-3E5C3469747B}" destId="{85F00BF6-734F-4503-8945-F156CD667B95}" srcOrd="9" destOrd="0" presId="urn:microsoft.com/office/officeart/2005/8/layout/process4"/>
    <dgm:cxn modelId="{61B335C2-0CCE-48FB-B52D-6B0FB144EC66}" type="presParOf" srcId="{AE3F25F9-D7D6-4540-A911-3E5C3469747B}" destId="{5C25478C-B4C7-49AD-9EF3-F8B791AFAB6B}" srcOrd="10" destOrd="0" presId="urn:microsoft.com/office/officeart/2005/8/layout/process4"/>
    <dgm:cxn modelId="{D8075306-D4EA-4421-A191-F0AFB962E48D}" type="presParOf" srcId="{5C25478C-B4C7-49AD-9EF3-F8B791AFAB6B}" destId="{B93EF2DA-CAE7-42C2-A7FF-FD5632D8A39A}" srcOrd="0" destOrd="0" presId="urn:microsoft.com/office/officeart/2005/8/layout/process4"/>
    <dgm:cxn modelId="{31212159-56B5-4CA2-BAAD-B027FD04FCA7}" type="presParOf" srcId="{AE3F25F9-D7D6-4540-A911-3E5C3469747B}" destId="{8BFF3E1B-7AFE-46F5-9658-2F88DA14D2FD}" srcOrd="11" destOrd="0" presId="urn:microsoft.com/office/officeart/2005/8/layout/process4"/>
    <dgm:cxn modelId="{1CA43457-9851-49F4-A0C5-C0A12B835472}" type="presParOf" srcId="{AE3F25F9-D7D6-4540-A911-3E5C3469747B}" destId="{85A38E1C-4A53-4607-9192-A7D21621AA71}" srcOrd="12" destOrd="0" presId="urn:microsoft.com/office/officeart/2005/8/layout/process4"/>
    <dgm:cxn modelId="{38CAAA3F-6CD0-4A26-B7EC-AABDA5D0449D}" type="presParOf" srcId="{85A38E1C-4A53-4607-9192-A7D21621AA71}" destId="{1A988A03-0D8C-4549-AA77-6A248011D73B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/>
            <a:t>Step 1: define a set of function              </a:t>
          </a:r>
          <a:endParaRPr lang="zh-TW" altLang="en-US" sz="3200"/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dirty="0"/>
            <a:t>Step 2: goodness of function</a:t>
          </a:r>
          <a:endParaRPr lang="zh-TW" altLang="en-US" sz="3200" dirty="0"/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dirty="0"/>
            <a:t>Step 3: pick the best function</a:t>
          </a:r>
          <a:endParaRPr lang="zh-TW" altLang="en-US" sz="3200" dirty="0"/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  <dgm:t>
        <a:bodyPr/>
        <a:lstStyle/>
        <a:p>
          <a:endParaRPr lang="zh-TW" altLang="en-US"/>
        </a:p>
      </dgm:t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  <dgm:t>
        <a:bodyPr/>
        <a:lstStyle/>
        <a:p>
          <a:endParaRPr lang="zh-TW" altLang="en-US"/>
        </a:p>
      </dgm:t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9CE803D7-AE64-4EB8-A192-170E790D6E60}" type="presOf" srcId="{6E633C15-BDBA-46FE-B4C2-DD22AAB1629D}" destId="{EF8DF8C9-B159-41BE-98D5-D6757343F54B}" srcOrd="0" destOrd="0" presId="urn:microsoft.com/office/officeart/2005/8/layout/process4"/>
    <dgm:cxn modelId="{84D2D816-9049-48AA-A235-00BD0B0664D3}" type="presOf" srcId="{338F73C6-CAF0-4F5F-90A8-7D38D47DA6A7}" destId="{3662EEEA-979E-495A-8E71-C48CDB0BB455}" srcOrd="0" destOrd="0" presId="urn:microsoft.com/office/officeart/2005/8/layout/process4"/>
    <dgm:cxn modelId="{83551410-9C8B-4AD5-ADAE-8750CE3008C5}" type="presOf" srcId="{C045E27F-CC6D-44E4-921E-043A45D69E29}" destId="{CC79D3D5-9A8A-4191-83E2-7CDB53064805}" srcOrd="0" destOrd="0" presId="urn:microsoft.com/office/officeart/2005/8/layout/process4"/>
    <dgm:cxn modelId="{C3527FF7-07A8-47A7-9D09-825751C8AA63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63EA712-993E-4224-80D6-71483BB6FAB4}" type="presParOf" srcId="{3662EEEA-979E-495A-8E71-C48CDB0BB455}" destId="{46DE4021-BA95-4917-9551-43ECCA844D9D}" srcOrd="0" destOrd="0" presId="urn:microsoft.com/office/officeart/2005/8/layout/process4"/>
    <dgm:cxn modelId="{FEE5C02A-7918-442F-8EC4-D6A5DDF1D982}" type="presParOf" srcId="{46DE4021-BA95-4917-9551-43ECCA844D9D}" destId="{EF8DF8C9-B159-41BE-98D5-D6757343F54B}" srcOrd="0" destOrd="0" presId="urn:microsoft.com/office/officeart/2005/8/layout/process4"/>
    <dgm:cxn modelId="{7614C11F-C4E3-4111-AD69-DC941D9C34DB}" type="presParOf" srcId="{3662EEEA-979E-495A-8E71-C48CDB0BB455}" destId="{2E2479ED-070F-46E7-A901-5DF6B12590CE}" srcOrd="1" destOrd="0" presId="urn:microsoft.com/office/officeart/2005/8/layout/process4"/>
    <dgm:cxn modelId="{B0C40299-7B97-492D-8D12-6962D39FAF30}" type="presParOf" srcId="{3662EEEA-979E-495A-8E71-C48CDB0BB455}" destId="{9358B299-9DEA-47B3-B2EE-E0A727AAA3FA}" srcOrd="2" destOrd="0" presId="urn:microsoft.com/office/officeart/2005/8/layout/process4"/>
    <dgm:cxn modelId="{66554407-914A-4792-BD15-F939F91C47FF}" type="presParOf" srcId="{9358B299-9DEA-47B3-B2EE-E0A727AAA3FA}" destId="{CC79D3D5-9A8A-4191-83E2-7CDB53064805}" srcOrd="0" destOrd="0" presId="urn:microsoft.com/office/officeart/2005/8/layout/process4"/>
    <dgm:cxn modelId="{D0772681-AEC8-4697-A7CE-1CC93E6256BD}" type="presParOf" srcId="{3662EEEA-979E-495A-8E71-C48CDB0BB455}" destId="{40B0FF22-FC78-493D-8859-CAE7EB10C43C}" srcOrd="3" destOrd="0" presId="urn:microsoft.com/office/officeart/2005/8/layout/process4"/>
    <dgm:cxn modelId="{A5CF7E92-94FF-496A-A800-4F5255DC648F}" type="presParOf" srcId="{3662EEEA-979E-495A-8E71-C48CDB0BB455}" destId="{41BE1B0E-E5A0-49EF-838D-5B9F9C8C3E34}" srcOrd="4" destOrd="0" presId="urn:microsoft.com/office/officeart/2005/8/layout/process4"/>
    <dgm:cxn modelId="{542379FA-9C25-496A-9FAC-0329192A74A1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800" dirty="0"/>
            <a:t>Step 1: define a set of function              </a:t>
          </a:r>
          <a:endParaRPr lang="zh-TW" altLang="en-US" sz="28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800" dirty="0"/>
            <a:t>Step 2: goodness of function</a:t>
          </a:r>
          <a:endParaRPr lang="zh-TW" altLang="en-US" sz="28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800" dirty="0"/>
            <a:t>Step </a:t>
          </a:r>
          <a:r>
            <a:rPr lang="en-US" altLang="zh-TW" sz="2800"/>
            <a:t>3: pick the best function</a:t>
          </a:r>
          <a:endParaRPr lang="zh-TW" altLang="en-US" sz="28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88540DF-FD49-4215-991C-C7B2A2E10D35}" type="pres">
      <dgm:prSet presAssocID="{E857221A-734F-4396-A642-04F985B7D590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CAC1A52-7A03-424B-8708-40DF70DCEBE1}" type="pres">
      <dgm:prSet presAssocID="{E857221A-734F-4396-A642-04F985B7D590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576B2E-DB43-49F5-8A31-D5CBF5F78EEC}" type="pres">
      <dgm:prSet presAssocID="{D60C5607-81DE-4CC8-91B3-C56E5666A49F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1FFABC42-5BE3-4E33-A2BE-582BDAFB0BDF}" type="pres">
      <dgm:prSet presAssocID="{D60C5607-81DE-4CC8-91B3-C56E5666A49F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05AB86-8D4D-4AB9-944C-806FF3479015}" type="presOf" srcId="{801111EC-7761-4006-9B8D-BDD3478D6A0C}" destId="{CFEBD105-9F67-4F60-B070-C671AE93A28A}" srcOrd="0" destOrd="0" presId="urn:microsoft.com/office/officeart/2005/8/layout/process1"/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BE49AD78-7C29-4AC3-AF57-20332C71B727}" type="presOf" srcId="{7ABBEAF7-C373-4176-BC82-DCCB6D5E3E26}" destId="{A491758C-84A6-4A4D-888E-93118B4129B4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7CBEB184-58A1-4640-A305-30B980B4B933}" type="presOf" srcId="{D60C5607-81DE-4CC8-91B3-C56E5666A49F}" destId="{1FFABC42-5BE3-4E33-A2BE-582BDAFB0BDF}" srcOrd="1" destOrd="0" presId="urn:microsoft.com/office/officeart/2005/8/layout/process1"/>
    <dgm:cxn modelId="{133C0C00-F0FE-4A61-A256-F0AAEAE8213F}" type="presOf" srcId="{680F7195-4FD3-481E-8A2B-5AD54C8280AB}" destId="{B28036AB-B71B-48DE-97C4-D287BC3BE7AC}" srcOrd="0" destOrd="0" presId="urn:microsoft.com/office/officeart/2005/8/layout/process1"/>
    <dgm:cxn modelId="{D07F2734-35B0-41F4-8123-F5D84E35F12C}" type="presOf" srcId="{D60C5607-81DE-4CC8-91B3-C56E5666A49F}" destId="{75576B2E-DB43-49F5-8A31-D5CBF5F78EEC}" srcOrd="0" destOrd="0" presId="urn:microsoft.com/office/officeart/2005/8/layout/process1"/>
    <dgm:cxn modelId="{4248B03F-C96F-47F8-ADE8-DFD71BEF62D6}" type="presOf" srcId="{E857221A-734F-4396-A642-04F985B7D590}" destId="{FCAC1A52-7A03-424B-8708-40DF70DCEBE1}" srcOrd="1" destOrd="0" presId="urn:microsoft.com/office/officeart/2005/8/layout/process1"/>
    <dgm:cxn modelId="{98F53DB2-9DDB-4233-967E-19F2597A0CDF}" type="presOf" srcId="{E857221A-734F-4396-A642-04F985B7D590}" destId="{888540DF-FD49-4215-991C-C7B2A2E10D35}" srcOrd="0" destOrd="0" presId="urn:microsoft.com/office/officeart/2005/8/layout/process1"/>
    <dgm:cxn modelId="{840B9462-DD70-4757-BBE3-B6C79942C95B}" type="presOf" srcId="{380F6D09-15D5-4E2B-BF8A-CECE4B7C4A20}" destId="{2C9E42A7-D692-4DEF-A008-68C3A4D1516E}" srcOrd="0" destOrd="0" presId="urn:microsoft.com/office/officeart/2005/8/layout/process1"/>
    <dgm:cxn modelId="{0233D140-046A-49F6-9654-EFBCA808CFAF}" type="presParOf" srcId="{A491758C-84A6-4A4D-888E-93118B4129B4}" destId="{CFEBD105-9F67-4F60-B070-C671AE93A28A}" srcOrd="0" destOrd="0" presId="urn:microsoft.com/office/officeart/2005/8/layout/process1"/>
    <dgm:cxn modelId="{1CB9F477-7C0E-4FE9-A51D-FAA1F7E0625D}" type="presParOf" srcId="{A491758C-84A6-4A4D-888E-93118B4129B4}" destId="{888540DF-FD49-4215-991C-C7B2A2E10D35}" srcOrd="1" destOrd="0" presId="urn:microsoft.com/office/officeart/2005/8/layout/process1"/>
    <dgm:cxn modelId="{D49B4AAF-9052-4551-8A51-B33F09706DDE}" type="presParOf" srcId="{888540DF-FD49-4215-991C-C7B2A2E10D35}" destId="{FCAC1A52-7A03-424B-8708-40DF70DCEBE1}" srcOrd="0" destOrd="0" presId="urn:microsoft.com/office/officeart/2005/8/layout/process1"/>
    <dgm:cxn modelId="{96ED2255-E286-41A8-A302-9A08819E426D}" type="presParOf" srcId="{A491758C-84A6-4A4D-888E-93118B4129B4}" destId="{2C9E42A7-D692-4DEF-A008-68C3A4D1516E}" srcOrd="2" destOrd="0" presId="urn:microsoft.com/office/officeart/2005/8/layout/process1"/>
    <dgm:cxn modelId="{73209280-49FD-4897-9031-AD98C5249AA5}" type="presParOf" srcId="{A491758C-84A6-4A4D-888E-93118B4129B4}" destId="{75576B2E-DB43-49F5-8A31-D5CBF5F78EEC}" srcOrd="3" destOrd="0" presId="urn:microsoft.com/office/officeart/2005/8/layout/process1"/>
    <dgm:cxn modelId="{92B25151-E477-446B-BC47-7C51E58FCCA9}" type="presParOf" srcId="{75576B2E-DB43-49F5-8A31-D5CBF5F78EEC}" destId="{1FFABC42-5BE3-4E33-A2BE-582BDAFB0BDF}" srcOrd="0" destOrd="0" presId="urn:microsoft.com/office/officeart/2005/8/layout/process1"/>
    <dgm:cxn modelId="{07AE6E9E-6398-4D7F-BBB7-A32683355599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BC22C-F0BF-4443-82BE-2095D70A1014}">
      <dsp:nvSpPr>
        <dsp:cNvPr id="0" name=""/>
        <dsp:cNvSpPr/>
      </dsp:nvSpPr>
      <dsp:spPr>
        <a:xfrm>
          <a:off x="0" y="3922021"/>
          <a:ext cx="7886700" cy="4291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7. Auto-encoder (Option)</a:t>
          </a:r>
          <a:endParaRPr lang="zh-TW" altLang="en-US" sz="2800" kern="1200" dirty="0"/>
        </a:p>
      </dsp:txBody>
      <dsp:txXfrm>
        <a:off x="0" y="3922021"/>
        <a:ext cx="7886700" cy="429184"/>
      </dsp:txXfrm>
    </dsp:sp>
    <dsp:sp modelId="{1A53E492-5F75-4638-9697-BD85AA944B96}">
      <dsp:nvSpPr>
        <dsp:cNvPr id="0" name=""/>
        <dsp:cNvSpPr/>
      </dsp:nvSpPr>
      <dsp:spPr>
        <a:xfrm rot="10800000">
          <a:off x="0" y="3268373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1732615"/>
                <a:satOff val="-7995"/>
                <a:lumOff val="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732615"/>
                <a:satOff val="-7995"/>
                <a:lumOff val="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732615"/>
                <a:satOff val="-7995"/>
                <a:lumOff val="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6. Convolutional Neural Network (CNN)</a:t>
          </a:r>
          <a:endParaRPr lang="zh-TW" altLang="en-US" sz="2800" kern="1200" dirty="0"/>
        </a:p>
      </dsp:txBody>
      <dsp:txXfrm rot="10800000">
        <a:off x="0" y="3268373"/>
        <a:ext cx="7886700" cy="428904"/>
      </dsp:txXfrm>
    </dsp:sp>
    <dsp:sp modelId="{6FE07C2F-2286-4BFA-A624-A673203A0123}">
      <dsp:nvSpPr>
        <dsp:cNvPr id="0" name=""/>
        <dsp:cNvSpPr/>
      </dsp:nvSpPr>
      <dsp:spPr>
        <a:xfrm rot="10800000">
          <a:off x="0" y="2614724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3465231"/>
                <a:satOff val="-15989"/>
                <a:lumOff val="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465231"/>
                <a:satOff val="-15989"/>
                <a:lumOff val="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465231"/>
                <a:satOff val="-15989"/>
                <a:lumOff val="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5. Tips for Deep Learning</a:t>
          </a:r>
          <a:endParaRPr lang="zh-TW" altLang="en-US" sz="2800" kern="1200" dirty="0"/>
        </a:p>
      </dsp:txBody>
      <dsp:txXfrm rot="10800000">
        <a:off x="0" y="2614724"/>
        <a:ext cx="7886700" cy="428904"/>
      </dsp:txXfrm>
    </dsp:sp>
    <dsp:sp modelId="{F8F59B32-4C09-4C91-81BA-D695ED1DA0AF}">
      <dsp:nvSpPr>
        <dsp:cNvPr id="0" name=""/>
        <dsp:cNvSpPr/>
      </dsp:nvSpPr>
      <dsp:spPr>
        <a:xfrm rot="10800000">
          <a:off x="0" y="1961076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4. Backpropagation (Option)</a:t>
          </a:r>
          <a:endParaRPr lang="zh-TW" altLang="en-US" sz="2800" kern="1200" dirty="0"/>
        </a:p>
      </dsp:txBody>
      <dsp:txXfrm rot="10800000">
        <a:off x="0" y="1961076"/>
        <a:ext cx="7886700" cy="428904"/>
      </dsp:txXfrm>
    </dsp:sp>
    <dsp:sp modelId="{5E8F0D5F-9E95-4FFD-9DE9-086C651B5744}">
      <dsp:nvSpPr>
        <dsp:cNvPr id="0" name=""/>
        <dsp:cNvSpPr/>
      </dsp:nvSpPr>
      <dsp:spPr>
        <a:xfrm rot="10800000">
          <a:off x="0" y="1307428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6930461"/>
                <a:satOff val="-31979"/>
                <a:lumOff val="1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930461"/>
                <a:satOff val="-31979"/>
                <a:lumOff val="1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930461"/>
                <a:satOff val="-31979"/>
                <a:lumOff val="1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3. Gradient Descent</a:t>
          </a:r>
          <a:endParaRPr lang="zh-TW" altLang="en-US" sz="2800" kern="1200" dirty="0"/>
        </a:p>
      </dsp:txBody>
      <dsp:txXfrm rot="10800000">
        <a:off x="0" y="1307428"/>
        <a:ext cx="7886700" cy="428904"/>
      </dsp:txXfrm>
    </dsp:sp>
    <dsp:sp modelId="{B93EF2DA-CAE7-42C2-A7FF-FD5632D8A39A}">
      <dsp:nvSpPr>
        <dsp:cNvPr id="0" name=""/>
        <dsp:cNvSpPr/>
      </dsp:nvSpPr>
      <dsp:spPr>
        <a:xfrm rot="10800000">
          <a:off x="0" y="653780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8663077"/>
                <a:satOff val="-39973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8663077"/>
                <a:satOff val="-39973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8663077"/>
                <a:satOff val="-39973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2. Why Deep?</a:t>
          </a:r>
          <a:endParaRPr lang="zh-TW" altLang="en-US" sz="2800" kern="1200" dirty="0"/>
        </a:p>
      </dsp:txBody>
      <dsp:txXfrm rot="10800000">
        <a:off x="0" y="653780"/>
        <a:ext cx="7886700" cy="428904"/>
      </dsp:txXfrm>
    </dsp:sp>
    <dsp:sp modelId="{1A988A03-0D8C-4549-AA77-6A248011D73B}">
      <dsp:nvSpPr>
        <dsp:cNvPr id="0" name=""/>
        <dsp:cNvSpPr/>
      </dsp:nvSpPr>
      <dsp:spPr>
        <a:xfrm rot="10800000">
          <a:off x="0" y="131"/>
          <a:ext cx="7886700" cy="660086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1. Introduction of Deep Learning</a:t>
          </a:r>
          <a:endParaRPr lang="zh-TW" altLang="en-US" sz="2800" kern="1200" dirty="0"/>
        </a:p>
      </dsp:txBody>
      <dsp:txXfrm rot="10800000">
        <a:off x="0" y="131"/>
        <a:ext cx="7886700" cy="428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275482"/>
          <a:ext cx="7886700" cy="107508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3: pick the best function</a:t>
          </a:r>
          <a:endParaRPr lang="zh-TW" altLang="en-US" sz="3200" kern="1200" dirty="0"/>
        </a:p>
      </dsp:txBody>
      <dsp:txXfrm>
        <a:off x="0" y="3275482"/>
        <a:ext cx="7886700" cy="1075086"/>
      </dsp:txXfrm>
    </dsp:sp>
    <dsp:sp modelId="{CC79D3D5-9A8A-4191-83E2-7CDB53064805}">
      <dsp:nvSpPr>
        <dsp:cNvPr id="0" name=""/>
        <dsp:cNvSpPr/>
      </dsp:nvSpPr>
      <dsp:spPr>
        <a:xfrm rot="10800000">
          <a:off x="0" y="1638125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/>
            <a:t>Step 2: goodness of function</a:t>
          </a:r>
          <a:endParaRPr lang="zh-TW" altLang="en-US" sz="3200" kern="1200" dirty="0"/>
        </a:p>
      </dsp:txBody>
      <dsp:txXfrm rot="10800000">
        <a:off x="0" y="1638125"/>
        <a:ext cx="7886700" cy="1074383"/>
      </dsp:txXfrm>
    </dsp:sp>
    <dsp:sp modelId="{EF76621B-300A-4B85-A68D-21B3AA638756}">
      <dsp:nvSpPr>
        <dsp:cNvPr id="0" name=""/>
        <dsp:cNvSpPr/>
      </dsp:nvSpPr>
      <dsp:spPr>
        <a:xfrm rot="10800000">
          <a:off x="0" y="769"/>
          <a:ext cx="7886700" cy="1653482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/>
            <a:t>Step 1: define a set of function              </a:t>
          </a:r>
          <a:endParaRPr lang="zh-TW" altLang="en-US" sz="3200" kern="1200"/>
        </a:p>
      </dsp:txBody>
      <dsp:txXfrm rot="10800000">
        <a:off x="0" y="769"/>
        <a:ext cx="7886700" cy="1074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6931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1: define a set of function              </a:t>
          </a:r>
          <a:endParaRPr lang="zh-TW" altLang="en-US" sz="2800" kern="1200" dirty="0"/>
        </a:p>
      </dsp:txBody>
      <dsp:txXfrm>
        <a:off x="50166" y="1480825"/>
        <a:ext cx="1985329" cy="1389686"/>
      </dsp:txXfrm>
    </dsp:sp>
    <dsp:sp modelId="{888540DF-FD49-4215-991C-C7B2A2E10D35}">
      <dsp:nvSpPr>
        <dsp:cNvPr id="0" name=""/>
        <dsp:cNvSpPr/>
      </dsp:nvSpPr>
      <dsp:spPr>
        <a:xfrm>
          <a:off x="2285910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2285910" y="2021526"/>
        <a:ext cx="307455" cy="308284"/>
      </dsp:txXfrm>
    </dsp:sp>
    <dsp:sp modelId="{2C9E42A7-D692-4DEF-A008-68C3A4D1516E}">
      <dsp:nvSpPr>
        <dsp:cNvPr id="0" name=""/>
        <dsp:cNvSpPr/>
      </dsp:nvSpPr>
      <dsp:spPr>
        <a:xfrm>
          <a:off x="2907450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197846"/>
                <a:satOff val="-23984"/>
                <a:lumOff val="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197846"/>
                <a:satOff val="-23984"/>
                <a:lumOff val="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197846"/>
                <a:satOff val="-23984"/>
                <a:lumOff val="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2: goodness of function</a:t>
          </a:r>
          <a:endParaRPr lang="zh-TW" altLang="en-US" sz="2800" kern="1200" dirty="0"/>
        </a:p>
      </dsp:txBody>
      <dsp:txXfrm>
        <a:off x="2950685" y="1480825"/>
        <a:ext cx="1985329" cy="1389686"/>
      </dsp:txXfrm>
    </dsp:sp>
    <dsp:sp modelId="{75576B2E-DB43-49F5-8A31-D5CBF5F78EEC}">
      <dsp:nvSpPr>
        <dsp:cNvPr id="0" name=""/>
        <dsp:cNvSpPr/>
      </dsp:nvSpPr>
      <dsp:spPr>
        <a:xfrm>
          <a:off x="5186429" y="1918765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kern="1200"/>
        </a:p>
      </dsp:txBody>
      <dsp:txXfrm>
        <a:off x="5186429" y="2021526"/>
        <a:ext cx="307455" cy="308284"/>
      </dsp:txXfrm>
    </dsp:sp>
    <dsp:sp modelId="{B28036AB-B71B-48DE-97C4-D287BC3BE7AC}">
      <dsp:nvSpPr>
        <dsp:cNvPr id="0" name=""/>
        <dsp:cNvSpPr/>
      </dsp:nvSpPr>
      <dsp:spPr>
        <a:xfrm>
          <a:off x="5807969" y="1437590"/>
          <a:ext cx="2071799" cy="14761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/>
            <a:t>Step </a:t>
          </a:r>
          <a:r>
            <a:rPr lang="en-US" altLang="zh-TW" sz="2800" kern="1200"/>
            <a:t>3: pick the best function</a:t>
          </a:r>
          <a:endParaRPr lang="zh-TW" altLang="en-US" sz="2800" kern="1200" dirty="0"/>
        </a:p>
      </dsp:txBody>
      <dsp:txXfrm>
        <a:off x="5851204" y="1480825"/>
        <a:ext cx="1985329" cy="1389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8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12" Type="http://schemas.openxmlformats.org/officeDocument/2006/relationships/image" Target="../media/image67.wmf"/><Relationship Id="rId17" Type="http://schemas.openxmlformats.org/officeDocument/2006/relationships/image" Target="../media/image72.wmf"/><Relationship Id="rId2" Type="http://schemas.openxmlformats.org/officeDocument/2006/relationships/image" Target="../media/image58.wmf"/><Relationship Id="rId16" Type="http://schemas.openxmlformats.org/officeDocument/2006/relationships/image" Target="../media/image71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11" Type="http://schemas.openxmlformats.org/officeDocument/2006/relationships/image" Target="../media/image66.wmf"/><Relationship Id="rId5" Type="http://schemas.openxmlformats.org/officeDocument/2006/relationships/image" Target="../media/image61.wmf"/><Relationship Id="rId15" Type="http://schemas.openxmlformats.org/officeDocument/2006/relationships/image" Target="../media/image70.wmf"/><Relationship Id="rId10" Type="http://schemas.openxmlformats.org/officeDocument/2006/relationships/image" Target="../media/image25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Relationship Id="rId14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6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19.wmf"/><Relationship Id="rId7" Type="http://schemas.openxmlformats.org/officeDocument/2006/relationships/image" Target="../media/image23.wmf"/><Relationship Id="rId12" Type="http://schemas.openxmlformats.org/officeDocument/2006/relationships/image" Target="../media/image28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11" Type="http://schemas.openxmlformats.org/officeDocument/2006/relationships/image" Target="../media/image27.wmf"/><Relationship Id="rId5" Type="http://schemas.openxmlformats.org/officeDocument/2006/relationships/image" Target="../media/image21.wmf"/><Relationship Id="rId10" Type="http://schemas.openxmlformats.org/officeDocument/2006/relationships/image" Target="../media/image26.wmf"/><Relationship Id="rId4" Type="http://schemas.openxmlformats.org/officeDocument/2006/relationships/image" Target="../media/image20.wmf"/><Relationship Id="rId9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7.wmf"/><Relationship Id="rId1" Type="http://schemas.openxmlformats.org/officeDocument/2006/relationships/image" Target="../media/image25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BB809-72CF-4171-83DB-D59CD4D94461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096D2-8776-4F5C-A458-4FD37E716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35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videolectures.net/adam_coate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1%A9%E5%A4%A9%E5%A4%A7%E6%A8%93#.E4.B8.96.E7.95.8C.E6.9C.80.E9.AB.98.E6.91.A9.E5.A4.A9.E5.A4.A7.E6.A8.93.E5.B9.B4.E8.A1.A8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znlabs/amazon-dsstne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TW" b="1" dirty="0">
                <a:effectLst/>
              </a:rPr>
              <a:t>Session 1 (09:30 - 10:30)Session 2 (10:50 - 12:30)Session 3 (14:00 - 15:00)Session 4 (15:20 - 17:00)</a:t>
            </a:r>
          </a:p>
          <a:p>
            <a:endParaRPr lang="fr-FR" altLang="zh-TW" b="1" dirty="0">
              <a:effectLst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此外要提醒您此次課程時間是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12 (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/ 13 ( 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早上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9:30 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到下午   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6:00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17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example,</a:t>
            </a:r>
            <a:r>
              <a:rPr lang="en-US" altLang="zh-TW" baseline="0" dirty="0"/>
              <a:t> if we modify “1” to “2”, then we have another function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sure you know how to do it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author: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Adam Coates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Baidu, Inc. </a:t>
            </a:r>
            <a:endParaRPr lang="en-US" altLang="zh-TW" dirty="0"/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Learning (hopefully faster)</a:t>
            </a:r>
          </a:p>
          <a:p>
            <a:endParaRPr lang="en-US" altLang="zh-TW" dirty="0"/>
          </a:p>
          <a:p>
            <a:r>
              <a:rPr lang="en-US" altLang="zh-TW" dirty="0"/>
              <a:t>http://videolectures.net/deeplearning2015_coates_deep_learning/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64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23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Draw it?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DF33-A099-48C3-97F8-77FEC4A41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37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，曾於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日至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2010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日間擁有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摩天大樓"/>
              </a:rPr>
              <a:t>世界第一高樓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的紀錄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Original output layer is local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5749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/>
              <a:t>Why it is name soft max?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Monotonicity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>
                <a:solidFill>
                  <a:srgbClr val="000000"/>
                </a:solidFill>
                <a:latin typeface="Georgia" panose="02040502050405020303" pitchFamily="18" charset="0"/>
              </a:rPr>
              <a:t>Non-locality of </a:t>
            </a:r>
            <a:r>
              <a:rPr lang="en-US" altLang="zh-TW" b="1" dirty="0" err="1">
                <a:solidFill>
                  <a:srgbClr val="000000"/>
                </a:solidFill>
                <a:latin typeface="Georgia" panose="02040502050405020303" pitchFamily="18" charset="0"/>
              </a:rPr>
              <a:t>softmax</a:t>
            </a:r>
            <a:endParaRPr lang="zh-TW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93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39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3B472-B66E-431C-811F-64FEA2AB6C5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264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86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zh-TW" altLang="en-US" dirty="0"/>
              <a:t>學習教材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With </a:t>
            </a:r>
            <a:r>
              <a:rPr lang="en-US" altLang="zh-TW" sz="1200" dirty="0" err="1"/>
              <a:t>softmax</a:t>
            </a:r>
            <a:r>
              <a:rPr lang="en-US" altLang="zh-TW" sz="1200" dirty="0"/>
              <a:t>, the summation of all the </a:t>
            </a:r>
            <a:r>
              <a:rPr lang="en-US" altLang="zh-TW" sz="1200" dirty="0" err="1"/>
              <a:t>ouputs</a:t>
            </a:r>
            <a:r>
              <a:rPr lang="en-US" altLang="zh-TW" sz="1200" dirty="0"/>
              <a:t> would be 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Can be considered as probability</a:t>
            </a:r>
            <a:r>
              <a:rPr lang="zh-TW" altLang="en-US" sz="1200" baseline="0" dirty="0"/>
              <a:t> </a:t>
            </a:r>
            <a:r>
              <a:rPr lang="en-US" altLang="zh-TW" sz="1200" baseline="0" dirty="0"/>
              <a:t>if you want ……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Randomly</a:t>
            </a:r>
            <a:r>
              <a:rPr lang="en-US" altLang="zh-TW" sz="1200" baseline="0" dirty="0"/>
              <a:t> picked one 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Two approaches update the parameters towards the same direction, but stochastic is faster!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Better!</a:t>
            </a:r>
            <a:endParaRPr lang="zh-TW" alt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百萬等級的</a:t>
            </a: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Solving this optimization problem by Calculus or something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200" dirty="0"/>
                  <a:t>切線斜率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eta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dirty="0"/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/>
                  <a:t>Consider a parameter w in </a:t>
                </a:r>
                <a14:m>
                  <m:oMath xmlns:m="http://schemas.openxmlformats.org/officeDocument/2006/math">
                    <m:r>
                      <a:rPr lang="zh-TW" alt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12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 smtClean="0"/>
                  <a:t>Consider a parameter w in </a:t>
                </a:r>
                <a:r>
                  <a:rPr lang="zh-TW" altLang="en-US" sz="1200" i="0">
                    <a:latin typeface="Cambria Math" panose="02040503050406030204" pitchFamily="18" charset="0"/>
                  </a:rPr>
                  <a:t>𝜃</a:t>
                </a:r>
                <a:endParaRPr lang="zh-TW" altLang="en-US" sz="1200" dirty="0"/>
              </a:p>
              <a:p>
                <a:endParaRPr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Actually for every machine learning</a:t>
            </a:r>
          </a:p>
          <a:p>
            <a:r>
              <a:rPr lang="en-US" altLang="zh-TW" dirty="0"/>
              <a:t>Three things</a:t>
            </a:r>
            <a:r>
              <a:rPr lang="en-US" altLang="zh-TW" baseline="0" dirty="0"/>
              <a:t>: model, cost, learning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25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2473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Questions: image you are playing AOC</a:t>
            </a:r>
          </a:p>
          <a:p>
            <a:endParaRPr lang="en-US" altLang="zh-TW" sz="2400" dirty="0"/>
          </a:p>
          <a:p>
            <a:r>
              <a:rPr lang="en-US" altLang="zh-TW" sz="2400" dirty="0"/>
              <a:t>A network can have millions of parameters.</a:t>
            </a:r>
          </a:p>
          <a:p>
            <a:pPr lvl="1"/>
            <a:r>
              <a:rPr lang="en-US" altLang="zh-TW" dirty="0"/>
              <a:t>Backpropagation is the way to compute the gradients efficiently (not today)</a:t>
            </a:r>
          </a:p>
          <a:p>
            <a:pPr lvl="1"/>
            <a:r>
              <a:rPr lang="en-US" altLang="zh-TW" dirty="0"/>
              <a:t>Ref: http://speech.ee.ntu.edu.tw/~tlkagk/courses/MLDS_2015_2/Lecture/DNN%20backprop.ecm.mp4/index.html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825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看人品的方法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sz="2400" dirty="0"/>
              <a:t>Who is Afraid of Non-Convex Loss Functions?</a:t>
            </a:r>
          </a:p>
          <a:p>
            <a:pPr lvl="1"/>
            <a:r>
              <a:rPr lang="en-US" altLang="zh-TW" sz="2400" u="sng" dirty="0"/>
              <a:t>http://videolectures.net/eml07_lecun_wia/</a:t>
            </a:r>
            <a:endParaRPr lang="zh-TW" altLang="en-US" sz="2400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amazon-</a:t>
            </a:r>
            <a:r>
              <a:rPr lang="en-US" altLang="zh-TW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dsstne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487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795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45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22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634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吳宗翰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2901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014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00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Repeat again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The values of weights and biases will be obtained by learning (step 3). 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841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0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6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70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954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8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63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57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38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2458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6236-9C39-4203-BC78-1CFAF4AEA1AA}" type="datetimeFigureOut">
              <a:rPr lang="zh-TW" altLang="en-US" smtClean="0"/>
              <a:t>2018/2/15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3BF0-1322-481A-85B0-7D5783909D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71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7.wmf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25.wmf"/><Relationship Id="rId10" Type="http://schemas.openxmlformats.org/officeDocument/2006/relationships/image" Target="../media/image29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9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8.bin"/><Relationship Id="rId17" Type="http://schemas.openxmlformats.org/officeDocument/2006/relationships/comments" Target="../comments/comment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4.bin"/><Relationship Id="rId11" Type="http://schemas.openxmlformats.org/officeDocument/2006/relationships/oleObject" Target="../embeddings/oleObject37.bin"/><Relationship Id="rId5" Type="http://schemas.openxmlformats.org/officeDocument/2006/relationships/image" Target="../media/image35.jpeg"/><Relationship Id="rId15" Type="http://schemas.openxmlformats.org/officeDocument/2006/relationships/oleObject" Target="../embeddings/oleObject41.bin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34.jpeg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31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4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3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image" Target="../media/image33.png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3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350.png"/><Relationship Id="rId10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29.png"/><Relationship Id="rId14" Type="http://schemas.openxmlformats.org/officeDocument/2006/relationships/image" Target="../media/image34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7.wmf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37.png"/><Relationship Id="rId5" Type="http://schemas.openxmlformats.org/officeDocument/2006/relationships/image" Target="../media/image36.wmf"/><Relationship Id="rId10" Type="http://schemas.openxmlformats.org/officeDocument/2006/relationships/image" Target="../media/image3600.png"/><Relationship Id="rId4" Type="http://schemas.openxmlformats.org/officeDocument/2006/relationships/oleObject" Target="../embeddings/oleObject50.bin"/><Relationship Id="rId9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42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6.wmf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38.wmf"/><Relationship Id="rId5" Type="http://schemas.openxmlformats.org/officeDocument/2006/relationships/image" Target="../media/image40.png"/><Relationship Id="rId10" Type="http://schemas.openxmlformats.org/officeDocument/2006/relationships/oleObject" Target="../embeddings/oleObject55.bin"/><Relationship Id="rId4" Type="http://schemas.openxmlformats.org/officeDocument/2006/relationships/image" Target="../media/image39.png"/><Relationship Id="rId9" Type="http://schemas.openxmlformats.org/officeDocument/2006/relationships/image" Target="../media/image3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2.wmf"/><Relationship Id="rId18" Type="http://schemas.openxmlformats.org/officeDocument/2006/relationships/oleObject" Target="../embeddings/oleObject63.bin"/><Relationship Id="rId3" Type="http://schemas.openxmlformats.org/officeDocument/2006/relationships/notesSlide" Target="../notesSlides/notesSlide17.xml"/><Relationship Id="rId21" Type="http://schemas.openxmlformats.org/officeDocument/2006/relationships/image" Target="../media/image56.wmf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5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5" Type="http://schemas.openxmlformats.org/officeDocument/2006/relationships/image" Target="../media/image53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55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0.wmf"/><Relationship Id="rId14" Type="http://schemas.openxmlformats.org/officeDocument/2006/relationships/oleObject" Target="../embeddings/oleObject61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wmf"/><Relationship Id="rId18" Type="http://schemas.openxmlformats.org/officeDocument/2006/relationships/oleObject" Target="../embeddings/oleObject72.bin"/><Relationship Id="rId26" Type="http://schemas.openxmlformats.org/officeDocument/2006/relationships/oleObject" Target="../embeddings/oleObject76.bin"/><Relationship Id="rId21" Type="http://schemas.openxmlformats.org/officeDocument/2006/relationships/image" Target="../media/image65.wmf"/><Relationship Id="rId34" Type="http://schemas.openxmlformats.org/officeDocument/2006/relationships/image" Target="../media/image144.png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63.wmf"/><Relationship Id="rId25" Type="http://schemas.openxmlformats.org/officeDocument/2006/relationships/image" Target="../media/image66.wmf"/><Relationship Id="rId33" Type="http://schemas.openxmlformats.org/officeDocument/2006/relationships/image" Target="../media/image70.wmf"/><Relationship Id="rId38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oleObject73.bin"/><Relationship Id="rId29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60.wmf"/><Relationship Id="rId24" Type="http://schemas.openxmlformats.org/officeDocument/2006/relationships/oleObject" Target="../embeddings/oleObject75.bin"/><Relationship Id="rId32" Type="http://schemas.openxmlformats.org/officeDocument/2006/relationships/oleObject" Target="../embeddings/oleObject79.bin"/><Relationship Id="rId37" Type="http://schemas.openxmlformats.org/officeDocument/2006/relationships/oleObject" Target="../embeddings/oleObject81.bin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23" Type="http://schemas.openxmlformats.org/officeDocument/2006/relationships/image" Target="../media/image25.wmf"/><Relationship Id="rId28" Type="http://schemas.openxmlformats.org/officeDocument/2006/relationships/oleObject" Target="../embeddings/oleObject77.bin"/><Relationship Id="rId36" Type="http://schemas.openxmlformats.org/officeDocument/2006/relationships/image" Target="../media/image71.wmf"/><Relationship Id="rId10" Type="http://schemas.openxmlformats.org/officeDocument/2006/relationships/oleObject" Target="../embeddings/oleObject68.bin"/><Relationship Id="rId19" Type="http://schemas.openxmlformats.org/officeDocument/2006/relationships/image" Target="../media/image64.wmf"/><Relationship Id="rId31" Type="http://schemas.openxmlformats.org/officeDocument/2006/relationships/image" Target="../media/image69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70.bin"/><Relationship Id="rId22" Type="http://schemas.openxmlformats.org/officeDocument/2006/relationships/oleObject" Target="../embeddings/oleObject74.bin"/><Relationship Id="rId27" Type="http://schemas.openxmlformats.org/officeDocument/2006/relationships/image" Target="../media/image67.wmf"/><Relationship Id="rId30" Type="http://schemas.openxmlformats.org/officeDocument/2006/relationships/oleObject" Target="../embeddings/oleObject78.bin"/><Relationship Id="rId35" Type="http://schemas.openxmlformats.org/officeDocument/2006/relationships/oleObject" Target="../embeddings/oleObject80.bin"/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6.w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76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87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6.wmf"/><Relationship Id="rId11" Type="http://schemas.openxmlformats.org/officeDocument/2006/relationships/image" Target="../media/image86.png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7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90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81.png"/><Relationship Id="rId5" Type="http://schemas.openxmlformats.org/officeDocument/2006/relationships/image" Target="../media/image36.wmf"/><Relationship Id="rId10" Type="http://schemas.openxmlformats.org/officeDocument/2006/relationships/image" Target="../media/image861.png"/><Relationship Id="rId4" Type="http://schemas.openxmlformats.org/officeDocument/2006/relationships/oleObject" Target="../embeddings/oleObject91.bin"/><Relationship Id="rId9" Type="http://schemas.openxmlformats.org/officeDocument/2006/relationships/image" Target="../media/image7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81.png"/><Relationship Id="rId18" Type="http://schemas.openxmlformats.org/officeDocument/2006/relationships/image" Target="../media/image81.png"/><Relationship Id="rId3" Type="http://schemas.openxmlformats.org/officeDocument/2006/relationships/image" Target="../media/image90.png"/><Relationship Id="rId7" Type="http://schemas.openxmlformats.org/officeDocument/2006/relationships/image" Target="../media/image860.png"/><Relationship Id="rId12" Type="http://schemas.openxmlformats.org/officeDocument/2006/relationships/image" Target="../media/image911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91.png"/><Relationship Id="rId5" Type="http://schemas.openxmlformats.org/officeDocument/2006/relationships/image" Target="../media/image840.png"/><Relationship Id="rId15" Type="http://schemas.openxmlformats.org/officeDocument/2006/relationships/image" Target="../media/image430.png"/><Relationship Id="rId10" Type="http://schemas.openxmlformats.org/officeDocument/2006/relationships/image" Target="../media/image90.png"/><Relationship Id="rId4" Type="http://schemas.openxmlformats.org/officeDocument/2006/relationships/image" Target="../media/image91.png"/><Relationship Id="rId9" Type="http://schemas.openxmlformats.org/officeDocument/2006/relationships/image" Target="../media/image79.png"/><Relationship Id="rId1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4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740.png"/><Relationship Id="rId4" Type="http://schemas.openxmlformats.org/officeDocument/2006/relationships/image" Target="../media/image7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931.png"/><Relationship Id="rId5" Type="http://schemas.openxmlformats.org/officeDocument/2006/relationships/image" Target="../media/image740.png"/><Relationship Id="rId10" Type="http://schemas.openxmlformats.org/officeDocument/2006/relationships/image" Target="../media/image94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770.png"/><Relationship Id="rId5" Type="http://schemas.openxmlformats.org/officeDocument/2006/relationships/image" Target="../media/image740.png"/><Relationship Id="rId10" Type="http://schemas.openxmlformats.org/officeDocument/2006/relationships/image" Target="../media/image76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wmf"/><Relationship Id="rId12" Type="http://schemas.openxmlformats.org/officeDocument/2006/relationships/image" Target="../media/image9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811.png"/><Relationship Id="rId5" Type="http://schemas.openxmlformats.org/officeDocument/2006/relationships/image" Target="../media/image740.png"/><Relationship Id="rId10" Type="http://schemas.openxmlformats.org/officeDocument/2006/relationships/image" Target="../media/image770.png"/><Relationship Id="rId4" Type="http://schemas.openxmlformats.org/officeDocument/2006/relationships/image" Target="../media/image771.png"/><Relationship Id="rId9" Type="http://schemas.openxmlformats.org/officeDocument/2006/relationships/image" Target="../media/image7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jpeg"/><Relationship Id="rId4" Type="http://schemas.openxmlformats.org/officeDocument/2006/relationships/image" Target="../media/image1.wmf"/><Relationship Id="rId9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5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4" Type="http://schemas.openxmlformats.org/officeDocument/2006/relationships/image" Target="../media/image93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18" Type="http://schemas.openxmlformats.org/officeDocument/2006/relationships/image" Target="../media/image851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871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13" Type="http://schemas.openxmlformats.org/officeDocument/2006/relationships/image" Target="../media/image940.png"/><Relationship Id="rId3" Type="http://schemas.openxmlformats.org/officeDocument/2006/relationships/image" Target="../media/image800.png"/><Relationship Id="rId7" Type="http://schemas.openxmlformats.org/officeDocument/2006/relationships/image" Target="../media/image880.png"/><Relationship Id="rId12" Type="http://schemas.openxmlformats.org/officeDocument/2006/relationships/image" Target="../media/image930.png"/><Relationship Id="rId17" Type="http://schemas.openxmlformats.org/officeDocument/2006/relationships/image" Target="../media/image980.png"/><Relationship Id="rId2" Type="http://schemas.openxmlformats.org/officeDocument/2006/relationships/image" Target="../media/image790.png"/><Relationship Id="rId16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0.png"/><Relationship Id="rId11" Type="http://schemas.openxmlformats.org/officeDocument/2006/relationships/image" Target="../media/image920.png"/><Relationship Id="rId5" Type="http://schemas.openxmlformats.org/officeDocument/2006/relationships/image" Target="../media/image850.png"/><Relationship Id="rId15" Type="http://schemas.openxmlformats.org/officeDocument/2006/relationships/image" Target="../media/image960.png"/><Relationship Id="rId10" Type="http://schemas.openxmlformats.org/officeDocument/2006/relationships/image" Target="../media/image910.png"/><Relationship Id="rId4" Type="http://schemas.openxmlformats.org/officeDocument/2006/relationships/image" Target="../media/image810.png"/><Relationship Id="rId9" Type="http://schemas.openxmlformats.org/officeDocument/2006/relationships/image" Target="../media/image900.png"/><Relationship Id="rId14" Type="http://schemas.openxmlformats.org/officeDocument/2006/relationships/image" Target="../media/image9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9.png"/><Relationship Id="rId5" Type="http://schemas.openxmlformats.org/officeDocument/2006/relationships/image" Target="../media/image100.png"/><Relationship Id="rId10" Type="http://schemas.openxmlformats.org/officeDocument/2006/relationships/image" Target="../media/image108.png"/><Relationship Id="rId4" Type="http://schemas.openxmlformats.org/officeDocument/2006/relationships/image" Target="../media/image720.png"/><Relationship Id="rId9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wmf"/><Relationship Id="rId12" Type="http://schemas.openxmlformats.org/officeDocument/2006/relationships/image" Target="../media/image8.wmf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6.wmf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99.bin"/><Relationship Id="rId5" Type="http://schemas.openxmlformats.org/officeDocument/2006/relationships/image" Target="../media/image117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8.bin"/><Relationship Id="rId9" Type="http://schemas.openxmlformats.org/officeDocument/2006/relationships/oleObject" Target="../embeddings/oleObject10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2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17.wmf"/><Relationship Id="rId12" Type="http://schemas.openxmlformats.org/officeDocument/2006/relationships/image" Target="../media/image123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9.bin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22.png"/><Relationship Id="rId5" Type="http://schemas.microsoft.com/office/2007/relationships/hdphoto" Target="../media/hdphoto1.wdp"/><Relationship Id="rId15" Type="http://schemas.openxmlformats.org/officeDocument/2006/relationships/oleObject" Target="../embeddings/oleObject98.bin"/><Relationship Id="rId10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18.wmf"/><Relationship Id="rId1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0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620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10.png"/><Relationship Id="rId5" Type="http://schemas.openxmlformats.org/officeDocument/2006/relationships/image" Target="../media/image129.png"/><Relationship Id="rId15" Type="http://schemas.openxmlformats.org/officeDocument/2006/relationships/image" Target="../media/image650.png"/><Relationship Id="rId10" Type="http://schemas.openxmlformats.org/officeDocument/2006/relationships/image" Target="../media/image600.png"/><Relationship Id="rId4" Type="http://schemas.openxmlformats.org/officeDocument/2006/relationships/image" Target="../media/image128.png"/><Relationship Id="rId9" Type="http://schemas.openxmlformats.org/officeDocument/2006/relationships/image" Target="../media/image59.png"/><Relationship Id="rId14" Type="http://schemas.openxmlformats.org/officeDocument/2006/relationships/image" Target="../media/image6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2.png"/><Relationship Id="rId5" Type="http://schemas.openxmlformats.org/officeDocument/2006/relationships/image" Target="../media/image6.wmf"/><Relationship Id="rId15" Type="http://schemas.openxmlformats.org/officeDocument/2006/relationships/image" Target="../media/image16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.png"/><Relationship Id="rId14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1.wmf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25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23.wmf"/><Relationship Id="rId25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0.wmf"/><Relationship Id="rId24" Type="http://schemas.openxmlformats.org/officeDocument/2006/relationships/oleObject" Target="../embeddings/oleObject27.bin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24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22.bin"/><Relationship Id="rId22" Type="http://schemas.openxmlformats.org/officeDocument/2006/relationships/oleObject" Target="../embeddings/oleObject26.bin"/><Relationship Id="rId27" Type="http://schemas.openxmlformats.org/officeDocument/2006/relationships/image" Target="../media/image2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Deep Learning Tutorial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/>
              <a:t>李宏毅</a:t>
            </a:r>
            <a:endParaRPr lang="en-US" altLang="zh-TW" sz="3600" dirty="0"/>
          </a:p>
          <a:p>
            <a:r>
              <a:rPr lang="en-US" altLang="zh-TW" sz="3600" dirty="0"/>
              <a:t>Hung-yi Lee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82636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11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12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-1</a:t>
              </a:r>
              <a:endParaRPr lang="zh-TW" altLang="en-US" sz="24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13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6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9314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7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315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66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0.98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6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25" y="731073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533431" y="783459"/>
            <a:ext cx="2287794" cy="1038723"/>
            <a:chOff x="3202412" y="1600580"/>
            <a:chExt cx="3275013" cy="1486948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4"/>
              <a:ext cx="32750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07706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6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29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7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2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1996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8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5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29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5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18040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30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7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31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6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06515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32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8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833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82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322565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Different connections lead to different network structures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794810" y="6179694"/>
                <a:ext cx="7807202" cy="52322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/>
                  <a:t>Weights and biases are called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10" y="6179694"/>
                <a:ext cx="780720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394847" y="5148297"/>
            <a:ext cx="6430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/>
              <a:t>The neurons have different values of weights and biases.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D89452-BEE0-4204-85EF-EDF4D45022A9}"/>
              </a:ext>
            </a:extLst>
          </p:cNvPr>
          <p:cNvSpPr txBox="1"/>
          <p:nvPr/>
        </p:nvSpPr>
        <p:spPr>
          <a:xfrm>
            <a:off x="1814958" y="2152284"/>
            <a:ext cx="292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也就是不同的天賦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12979CB-746F-4CA8-9753-D833F1864EBD}"/>
              </a:ext>
            </a:extLst>
          </p:cNvPr>
          <p:cNvSpPr txBox="1"/>
          <p:nvPr/>
        </p:nvSpPr>
        <p:spPr>
          <a:xfrm>
            <a:off x="5353431" y="5595787"/>
            <a:ext cx="3541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機器自己後天學習的成果</a:t>
            </a:r>
          </a:p>
        </p:txBody>
      </p:sp>
    </p:spTree>
    <p:extLst>
      <p:ext uri="{BB962C8B-B14F-4D97-AF65-F5344CB8AC3E}">
        <p14:creationId xmlns:p14="http://schemas.microsoft.com/office/powerpoint/2010/main" val="37965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  <p:bldP spid="8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45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6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46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7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47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Sigmoid Function</a:t>
              </a:r>
              <a:endParaRPr lang="zh-TW" altLang="en-US" sz="2400" dirty="0"/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8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0.86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0.62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-2</a:t>
              </a:r>
              <a:endParaRPr lang="zh-TW" altLang="en-US" sz="2400" dirty="0"/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2</a:t>
              </a:r>
              <a:endParaRPr lang="zh-TW" altLang="en-US" sz="2400" dirty="0"/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8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0.73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0.72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0.51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0.85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-2</a:t>
            </a:r>
            <a:endParaRPr lang="zh-TW" altLang="en-US" sz="2400" dirty="0"/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/>
                  <a:t>, define a function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a function.</a:t>
            </a:r>
            <a:endParaRPr lang="zh-TW" altLang="en-US" sz="2400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vector, output vector</a:t>
            </a:r>
            <a:endParaRPr lang="zh-TW" altLang="en-US" sz="2400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network structure, define </a:t>
            </a:r>
            <a:r>
              <a:rPr lang="en-US" altLang="zh-TW" sz="2800" b="1" i="1" u="sng" dirty="0"/>
              <a:t>a function set</a:t>
            </a:r>
            <a:endParaRPr lang="zh-TW" altLang="en-US" sz="2800" b="1" i="1" u="sng" dirty="0"/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5053105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400685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753413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92902" y="248111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5058084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999335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501898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747788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723095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19881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67108" y="262848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53323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69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53323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311596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0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311596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999335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59656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500315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71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500315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88151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999335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999335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42046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318145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39679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223694" y="2751559"/>
            <a:ext cx="764983" cy="2013721"/>
            <a:chOff x="3152254" y="2522953"/>
            <a:chExt cx="764983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61545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63887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61545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61545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63887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52254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52254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751559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799933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799933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751559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370262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370262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751559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530129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744735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90205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38323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3181455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447687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979108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744420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394450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856115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12" y="5073419"/>
                <a:ext cx="4918654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Matrix Operation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0" name="Object 12"/>
          <p:cNvGraphicFramePr>
            <a:graphicFrameLocks noChangeAspect="1"/>
          </p:cNvGraphicFramePr>
          <p:nvPr>
            <p:extLst/>
          </p:nvPr>
        </p:nvGraphicFramePr>
        <p:xfrm>
          <a:off x="8307921" y="349448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0" name="方程式" r:id="rId5" imgW="177480" imgH="215640" progId="Equation.3">
                  <p:embed/>
                </p:oleObj>
              </mc:Choice>
              <mc:Fallback>
                <p:oleObj name="方程式" r:id="rId5" imgW="177480" imgH="215640" progId="Equation.3">
                  <p:embed/>
                  <p:pic>
                    <p:nvPicPr>
                      <p:cNvPr id="1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349448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Object 12"/>
          <p:cNvGraphicFramePr>
            <a:graphicFrameLocks noChangeAspect="1"/>
          </p:cNvGraphicFramePr>
          <p:nvPr>
            <p:extLst/>
          </p:nvPr>
        </p:nvGraphicFramePr>
        <p:xfrm>
          <a:off x="8320088" y="183834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1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0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0088" y="183834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-2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C000"/>
                </a:solidFill>
              </a:rPr>
              <a:t>-1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1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0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-2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0.98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0.12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33" y="4932535"/>
                <a:ext cx="810478" cy="71564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21" y="4931041"/>
                <a:ext cx="1636025" cy="7156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994" y="5085249"/>
                <a:ext cx="349455" cy="43088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874" y="4921977"/>
                <a:ext cx="542776" cy="71846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.98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0.12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905" y="4919562"/>
                <a:ext cx="1014059" cy="718466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636" y="5017185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664366" y="3567893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18" y="5992672"/>
                <a:ext cx="810478" cy="71410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弧 8"/>
          <p:cNvSpPr/>
          <p:nvPr/>
        </p:nvSpPr>
        <p:spPr>
          <a:xfrm rot="5400000">
            <a:off x="3799148" y="3670894"/>
            <a:ext cx="151251" cy="4152171"/>
          </a:xfrm>
          <a:prstGeom prst="rightBrace">
            <a:avLst>
              <a:gd name="adj1" fmla="val 1153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1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/>
      <p:bldP spid="139" grpId="0"/>
      <p:bldP spid="3" grpId="0"/>
      <p:bldP spid="70" grpId="0"/>
      <p:bldP spid="71" grpId="0"/>
      <p:bldP spid="67" grpId="0"/>
      <p:bldP spid="68" grpId="0"/>
      <p:bldP spid="5" grpId="0"/>
      <p:bldP spid="81" grpId="0"/>
      <p:bldP spid="82" grpId="0"/>
      <p:bldP spid="97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1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2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3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162373" y="4820851"/>
            <a:ext cx="3002489" cy="877076"/>
            <a:chOff x="522337" y="4911258"/>
            <a:chExt cx="3002489" cy="877076"/>
          </a:xfrm>
        </p:grpSpPr>
        <p:sp>
          <p:nvSpPr>
            <p:cNvPr id="71" name="矩形 70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45" name="文字方塊 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9" name="群組 158"/>
          <p:cNvGrpSpPr/>
          <p:nvPr/>
        </p:nvGrpSpPr>
        <p:grpSpPr>
          <a:xfrm>
            <a:off x="3164862" y="5192193"/>
            <a:ext cx="3002489" cy="877076"/>
            <a:chOff x="522337" y="4911258"/>
            <a:chExt cx="3002489" cy="877076"/>
          </a:xfrm>
        </p:grpSpPr>
        <p:sp>
          <p:nvSpPr>
            <p:cNvPr id="160" name="矩形 159"/>
            <p:cNvSpPr/>
            <p:nvPr/>
          </p:nvSpPr>
          <p:spPr>
            <a:xfrm>
              <a:off x="280429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b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a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  <p:sp>
          <p:nvSpPr>
            <p:cNvPr id="163" name="文字方塊 162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文字方塊 163"/>
                <p:cNvSpPr txBox="1"/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4" name="文字方塊 1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300248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5" name="群組 164"/>
          <p:cNvGrpSpPr/>
          <p:nvPr/>
        </p:nvGrpSpPr>
        <p:grpSpPr>
          <a:xfrm>
            <a:off x="6003379" y="5784539"/>
            <a:ext cx="2867836" cy="877076"/>
            <a:chOff x="522337" y="4911258"/>
            <a:chExt cx="2867836" cy="877076"/>
          </a:xfrm>
        </p:grpSpPr>
        <p:sp>
          <p:nvSpPr>
            <p:cNvPr id="166" name="矩形 165"/>
            <p:cNvSpPr/>
            <p:nvPr/>
          </p:nvSpPr>
          <p:spPr>
            <a:xfrm>
              <a:off x="2743512" y="4913061"/>
              <a:ext cx="450868" cy="85455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err="1"/>
                <a:t>b</a:t>
              </a:r>
              <a:r>
                <a:rPr lang="en-US" altLang="zh-TW" sz="2400" baseline="30000" dirty="0" err="1"/>
                <a:t>L</a:t>
              </a:r>
              <a:endParaRPr lang="zh-TW" altLang="en-US" sz="2400" baseline="30000" dirty="0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982807" y="4935213"/>
              <a:ext cx="807843" cy="8323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W</a:t>
              </a:r>
              <a:r>
                <a:rPr lang="en-US" altLang="zh-TW" sz="2400" baseline="30000" dirty="0"/>
                <a:t>L</a:t>
              </a:r>
              <a:endParaRPr lang="zh-TW" altLang="en-US" sz="2400" baseline="30000" dirty="0"/>
            </a:p>
          </p:txBody>
        </p:sp>
        <p:sp>
          <p:nvSpPr>
            <p:cNvPr id="168" name="矩形 167"/>
            <p:cNvSpPr/>
            <p:nvPr/>
          </p:nvSpPr>
          <p:spPr>
            <a:xfrm>
              <a:off x="1883749" y="491125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169" name="文字方塊 168"/>
            <p:cNvSpPr txBox="1"/>
            <p:nvPr/>
          </p:nvSpPr>
          <p:spPr>
            <a:xfrm>
              <a:off x="2384389" y="5106861"/>
              <a:ext cx="3606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文字方塊 169"/>
                <p:cNvSpPr txBox="1"/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0" name="文字方塊 1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37" y="5165130"/>
                  <a:ext cx="286783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" name="直線單箭頭接點 6"/>
          <p:cNvCxnSpPr>
            <a:stCxn id="145" idx="3"/>
            <a:endCxn id="89" idx="2"/>
          </p:cNvCxnSpPr>
          <p:nvPr/>
        </p:nvCxnSpPr>
        <p:spPr>
          <a:xfrm flipV="1">
            <a:off x="3164862" y="4458105"/>
            <a:ext cx="595905" cy="8012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306246" y="598520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L-1</a:t>
            </a:r>
            <a:endParaRPr lang="zh-TW" altLang="en-US" sz="2400" baseline="30000" dirty="0"/>
          </a:p>
        </p:txBody>
      </p:sp>
      <p:sp>
        <p:nvSpPr>
          <p:cNvPr id="173" name="矩形 172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手繪多邊形 23"/>
          <p:cNvSpPr/>
          <p:nvPr/>
        </p:nvSpPr>
        <p:spPr>
          <a:xfrm>
            <a:off x="5351489" y="4437089"/>
            <a:ext cx="882753" cy="1169232"/>
          </a:xfrm>
          <a:custGeom>
            <a:avLst/>
            <a:gdLst>
              <a:gd name="connsiteX0" fmla="*/ 749508 w 882753"/>
              <a:gd name="connsiteY0" fmla="*/ 1169232 h 1169232"/>
              <a:gd name="connsiteX1" fmla="*/ 824459 w 882753"/>
              <a:gd name="connsiteY1" fmla="*/ 779488 h 1169232"/>
              <a:gd name="connsiteX2" fmla="*/ 0 w 882753"/>
              <a:gd name="connsiteY2" fmla="*/ 0 h 1169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2753" h="1169232">
                <a:moveTo>
                  <a:pt x="749508" y="1169232"/>
                </a:moveTo>
                <a:cubicBezTo>
                  <a:pt x="849442" y="1071796"/>
                  <a:pt x="949377" y="974360"/>
                  <a:pt x="824459" y="779488"/>
                </a:cubicBezTo>
                <a:cubicBezTo>
                  <a:pt x="699541" y="584616"/>
                  <a:pt x="349770" y="292308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 24"/>
          <p:cNvSpPr/>
          <p:nvPr/>
        </p:nvSpPr>
        <p:spPr>
          <a:xfrm>
            <a:off x="6925456" y="4407108"/>
            <a:ext cx="2027943" cy="1783830"/>
          </a:xfrm>
          <a:custGeom>
            <a:avLst/>
            <a:gdLst>
              <a:gd name="connsiteX0" fmla="*/ 1933731 w 2027943"/>
              <a:gd name="connsiteY0" fmla="*/ 1783830 h 1783830"/>
              <a:gd name="connsiteX1" fmla="*/ 1993692 w 2027943"/>
              <a:gd name="connsiteY1" fmla="*/ 1319135 h 1783830"/>
              <a:gd name="connsiteX2" fmla="*/ 1469036 w 2027943"/>
              <a:gd name="connsiteY2" fmla="*/ 449705 h 1783830"/>
              <a:gd name="connsiteX3" fmla="*/ 0 w 2027943"/>
              <a:gd name="connsiteY3" fmla="*/ 0 h 178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943" h="1783830">
                <a:moveTo>
                  <a:pt x="1933731" y="1783830"/>
                </a:moveTo>
                <a:cubicBezTo>
                  <a:pt x="2002436" y="1662659"/>
                  <a:pt x="2071141" y="1541489"/>
                  <a:pt x="1993692" y="1319135"/>
                </a:cubicBezTo>
                <a:cubicBezTo>
                  <a:pt x="1916243" y="1096781"/>
                  <a:pt x="1801318" y="669561"/>
                  <a:pt x="1469036" y="449705"/>
                </a:cubicBezTo>
                <a:cubicBezTo>
                  <a:pt x="1136754" y="229849"/>
                  <a:pt x="568377" y="11492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34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9" grpId="0" animBg="1"/>
      <p:bldP spid="80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2" grpId="0" animBg="1"/>
      <p:bldP spid="14" grpId="0"/>
      <p:bldP spid="173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/>
              <p:cNvSpPr txBox="1"/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3" name="文字方塊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9" y="5960609"/>
                <a:ext cx="850130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137" y="5965343"/>
                <a:ext cx="51569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/>
          <p:cNvSpPr/>
          <p:nvPr/>
        </p:nvSpPr>
        <p:spPr>
          <a:xfrm>
            <a:off x="7180166" y="155409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3029726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4355312" y="1590167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5766871" y="160651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/>
          <p:cNvSpPr/>
          <p:nvPr/>
        </p:nvSpPr>
        <p:spPr>
          <a:xfrm>
            <a:off x="1846623" y="1634155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單箭頭接點 92"/>
          <p:cNvCxnSpPr/>
          <p:nvPr/>
        </p:nvCxnSpPr>
        <p:spPr>
          <a:xfrm>
            <a:off x="6153678" y="2654934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/>
          <p:nvPr/>
        </p:nvCxnSpPr>
        <p:spPr>
          <a:xfrm>
            <a:off x="6262994" y="3900824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/>
          <p:nvPr/>
        </p:nvCxnSpPr>
        <p:spPr>
          <a:xfrm>
            <a:off x="6129794" y="1876131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1915011" y="2351848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/>
          <p:cNvSpPr/>
          <p:nvPr/>
        </p:nvSpPr>
        <p:spPr>
          <a:xfrm>
            <a:off x="1920829" y="17815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8" name="Object 12"/>
          <p:cNvGraphicFramePr>
            <a:graphicFrameLocks noChangeAspect="1"/>
          </p:cNvGraphicFramePr>
          <p:nvPr>
            <p:extLst/>
          </p:nvPr>
        </p:nvGraphicFramePr>
        <p:xfrm>
          <a:off x="1933528" y="1686269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5" name="方程式" r:id="rId6" imgW="152280" imgH="215640" progId="Equation.3">
                  <p:embed/>
                </p:oleObj>
              </mc:Choice>
              <mc:Fallback>
                <p:oleObj name="方程式" r:id="rId6" imgW="152280" imgH="215640" progId="Equation.3">
                  <p:embed/>
                  <p:pic>
                    <p:nvPicPr>
                      <p:cNvPr id="9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28" y="1686269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12"/>
          <p:cNvGraphicFramePr>
            <a:graphicFrameLocks noChangeAspect="1"/>
          </p:cNvGraphicFramePr>
          <p:nvPr>
            <p:extLst/>
          </p:nvPr>
        </p:nvGraphicFramePr>
        <p:xfrm>
          <a:off x="1938824" y="2268998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6" name="方程式" r:id="rId8" imgW="164880" imgH="215640" progId="Equation.3">
                  <p:embed/>
                </p:oleObj>
              </mc:Choice>
              <mc:Fallback>
                <p:oleObj name="方程式" r:id="rId8" imgW="164880" imgH="215640" progId="Equation.3">
                  <p:embed/>
                  <p:pic>
                    <p:nvPicPr>
                      <p:cNvPr id="9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24" y="2268998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橢圓 99"/>
          <p:cNvSpPr/>
          <p:nvPr/>
        </p:nvSpPr>
        <p:spPr>
          <a:xfrm>
            <a:off x="3126836" y="161751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橢圓 100"/>
          <p:cNvSpPr/>
          <p:nvPr/>
        </p:nvSpPr>
        <p:spPr>
          <a:xfrm>
            <a:off x="3129178" y="2396086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橢圓 101"/>
          <p:cNvSpPr/>
          <p:nvPr/>
        </p:nvSpPr>
        <p:spPr>
          <a:xfrm>
            <a:off x="3117545" y="36240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文字方塊 102"/>
          <p:cNvSpPr txBox="1"/>
          <p:nvPr/>
        </p:nvSpPr>
        <p:spPr>
          <a:xfrm rot="5400000">
            <a:off x="3114798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4" name="矩形 103"/>
          <p:cNvSpPr/>
          <p:nvPr/>
        </p:nvSpPr>
        <p:spPr>
          <a:xfrm>
            <a:off x="1924536" y="374960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5" name="Object 12"/>
          <p:cNvGraphicFramePr>
            <a:graphicFrameLocks noChangeAspect="1"/>
          </p:cNvGraphicFramePr>
          <p:nvPr>
            <p:extLst/>
          </p:nvPr>
        </p:nvGraphicFramePr>
        <p:xfrm>
          <a:off x="1921420" y="3653351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7" name="方程式" r:id="rId10" imgW="190440" imgH="228600" progId="Equation.3">
                  <p:embed/>
                </p:oleObj>
              </mc:Choice>
              <mc:Fallback>
                <p:oleObj name="方程式" r:id="rId10" imgW="190440" imgH="228600" progId="Equation.3">
                  <p:embed/>
                  <p:pic>
                    <p:nvPicPr>
                      <p:cNvPr id="10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420" y="3653351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文字方塊 105"/>
          <p:cNvSpPr txBox="1"/>
          <p:nvPr/>
        </p:nvSpPr>
        <p:spPr>
          <a:xfrm rot="5400000">
            <a:off x="1800468" y="303454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07" name="橢圓 106"/>
          <p:cNvSpPr/>
          <p:nvPr/>
        </p:nvSpPr>
        <p:spPr>
          <a:xfrm>
            <a:off x="4442398" y="161751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橢圓 107"/>
          <p:cNvSpPr/>
          <p:nvPr/>
        </p:nvSpPr>
        <p:spPr>
          <a:xfrm>
            <a:off x="4444740" y="239608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4433107" y="36240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 rot="5400000">
            <a:off x="4430360" y="304639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1" name="橢圓 110"/>
          <p:cNvSpPr/>
          <p:nvPr/>
        </p:nvSpPr>
        <p:spPr>
          <a:xfrm>
            <a:off x="5842715" y="15984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5845057" y="235831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橢圓 112"/>
          <p:cNvSpPr/>
          <p:nvPr/>
        </p:nvSpPr>
        <p:spPr>
          <a:xfrm>
            <a:off x="5852085" y="360499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13"/>
          <p:cNvSpPr txBox="1"/>
          <p:nvPr/>
        </p:nvSpPr>
        <p:spPr>
          <a:xfrm rot="5400000">
            <a:off x="5849338" y="302412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5" name="文字方塊 114"/>
          <p:cNvSpPr txBox="1"/>
          <p:nvPr/>
        </p:nvSpPr>
        <p:spPr>
          <a:xfrm>
            <a:off x="5014443" y="15589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6" name="文字方塊 115"/>
          <p:cNvSpPr txBox="1"/>
          <p:nvPr/>
        </p:nvSpPr>
        <p:spPr>
          <a:xfrm>
            <a:off x="5032066" y="23444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5044246" y="36007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118" name="直線單箭頭接點 117"/>
          <p:cNvCxnSpPr>
            <a:stCxn id="100" idx="6"/>
            <a:endCxn id="107" idx="2"/>
          </p:cNvCxnSpPr>
          <p:nvPr/>
        </p:nvCxnSpPr>
        <p:spPr>
          <a:xfrm>
            <a:off x="3700994" y="19045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單箭頭接點 118"/>
          <p:cNvCxnSpPr/>
          <p:nvPr/>
        </p:nvCxnSpPr>
        <p:spPr>
          <a:xfrm>
            <a:off x="3700994" y="269634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/>
          <p:nvPr/>
        </p:nvCxnSpPr>
        <p:spPr>
          <a:xfrm>
            <a:off x="3691703" y="391831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stCxn id="101" idx="6"/>
            <a:endCxn id="107" idx="2"/>
          </p:cNvCxnSpPr>
          <p:nvPr/>
        </p:nvCxnSpPr>
        <p:spPr>
          <a:xfrm flipV="1">
            <a:off x="3703336" y="1904595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stCxn id="100" idx="6"/>
            <a:endCxn id="108" idx="2"/>
          </p:cNvCxnSpPr>
          <p:nvPr/>
        </p:nvCxnSpPr>
        <p:spPr>
          <a:xfrm>
            <a:off x="3700994" y="1904595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00" idx="6"/>
            <a:endCxn id="109" idx="2"/>
          </p:cNvCxnSpPr>
          <p:nvPr/>
        </p:nvCxnSpPr>
        <p:spPr>
          <a:xfrm>
            <a:off x="3700994" y="1904595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stCxn id="101" idx="6"/>
            <a:endCxn id="109" idx="2"/>
          </p:cNvCxnSpPr>
          <p:nvPr/>
        </p:nvCxnSpPr>
        <p:spPr>
          <a:xfrm>
            <a:off x="3703336" y="2683165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02" idx="6"/>
            <a:endCxn id="107" idx="2"/>
          </p:cNvCxnSpPr>
          <p:nvPr/>
        </p:nvCxnSpPr>
        <p:spPr>
          <a:xfrm flipV="1">
            <a:off x="3691703" y="1904595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單箭頭接點 125"/>
          <p:cNvCxnSpPr>
            <a:stCxn id="102" idx="6"/>
            <a:endCxn id="108" idx="2"/>
          </p:cNvCxnSpPr>
          <p:nvPr/>
        </p:nvCxnSpPr>
        <p:spPr>
          <a:xfrm flipV="1">
            <a:off x="3691703" y="2683165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單箭頭接點 126"/>
          <p:cNvCxnSpPr>
            <a:endCxn id="100" idx="2"/>
          </p:cNvCxnSpPr>
          <p:nvPr/>
        </p:nvCxnSpPr>
        <p:spPr>
          <a:xfrm flipV="1">
            <a:off x="2267436" y="1904595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>
            <a:stCxn id="97" idx="3"/>
            <a:endCxn id="101" idx="2"/>
          </p:cNvCxnSpPr>
          <p:nvPr/>
        </p:nvCxnSpPr>
        <p:spPr>
          <a:xfrm>
            <a:off x="2263729" y="1952969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stCxn id="97" idx="3"/>
            <a:endCxn id="102" idx="2"/>
          </p:cNvCxnSpPr>
          <p:nvPr/>
        </p:nvCxnSpPr>
        <p:spPr>
          <a:xfrm>
            <a:off x="2263729" y="1952969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stCxn id="99" idx="3"/>
            <a:endCxn id="100" idx="2"/>
          </p:cNvCxnSpPr>
          <p:nvPr/>
        </p:nvCxnSpPr>
        <p:spPr>
          <a:xfrm flipV="1">
            <a:off x="2291249" y="1904595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單箭頭接點 130"/>
          <p:cNvCxnSpPr>
            <a:stCxn id="96" idx="3"/>
            <a:endCxn id="101" idx="2"/>
          </p:cNvCxnSpPr>
          <p:nvPr/>
        </p:nvCxnSpPr>
        <p:spPr>
          <a:xfrm>
            <a:off x="2257911" y="2523298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單箭頭接點 131"/>
          <p:cNvCxnSpPr>
            <a:stCxn id="96" idx="3"/>
            <a:endCxn id="102" idx="2"/>
          </p:cNvCxnSpPr>
          <p:nvPr/>
        </p:nvCxnSpPr>
        <p:spPr>
          <a:xfrm>
            <a:off x="2257911" y="2523298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單箭頭接點 132"/>
          <p:cNvCxnSpPr>
            <a:stCxn id="105" idx="3"/>
            <a:endCxn id="100" idx="2"/>
          </p:cNvCxnSpPr>
          <p:nvPr/>
        </p:nvCxnSpPr>
        <p:spPr>
          <a:xfrm flipV="1">
            <a:off x="2329408" y="1904595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單箭頭接點 133"/>
          <p:cNvCxnSpPr>
            <a:stCxn id="105" idx="3"/>
            <a:endCxn id="101" idx="2"/>
          </p:cNvCxnSpPr>
          <p:nvPr/>
        </p:nvCxnSpPr>
        <p:spPr>
          <a:xfrm flipV="1">
            <a:off x="2303039" y="2683165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/>
          <p:cNvCxnSpPr>
            <a:stCxn id="105" idx="3"/>
            <a:endCxn id="102" idx="2"/>
          </p:cNvCxnSpPr>
          <p:nvPr/>
        </p:nvCxnSpPr>
        <p:spPr>
          <a:xfrm>
            <a:off x="2303039" y="3897771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 rot="5400000">
            <a:off x="7122356" y="305509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7" name="文字方塊 136"/>
          <p:cNvSpPr txBox="1"/>
          <p:nvPr/>
        </p:nvSpPr>
        <p:spPr>
          <a:xfrm>
            <a:off x="7191449" y="15362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8" name="文字方塊 137"/>
          <p:cNvSpPr txBox="1"/>
          <p:nvPr/>
        </p:nvSpPr>
        <p:spPr>
          <a:xfrm>
            <a:off x="7180166" y="233449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9" name="文字方塊 138"/>
          <p:cNvSpPr txBox="1"/>
          <p:nvPr/>
        </p:nvSpPr>
        <p:spPr>
          <a:xfrm>
            <a:off x="7180166" y="3600723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2318544" y="218578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79" name="矩形 78"/>
          <p:cNvSpPr/>
          <p:nvPr/>
        </p:nvSpPr>
        <p:spPr>
          <a:xfrm>
            <a:off x="3706747" y="219398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0" name="矩形 79"/>
          <p:cNvSpPr/>
          <p:nvPr/>
        </p:nvSpPr>
        <p:spPr>
          <a:xfrm>
            <a:off x="5172752" y="2187088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82" name="矩形 81"/>
          <p:cNvSpPr/>
          <p:nvPr/>
        </p:nvSpPr>
        <p:spPr>
          <a:xfrm>
            <a:off x="4322227" y="2527382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3" name="矩形 82"/>
          <p:cNvSpPr/>
          <p:nvPr/>
        </p:nvSpPr>
        <p:spPr>
          <a:xfrm>
            <a:off x="5812126" y="250387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88" name="矩形 87"/>
          <p:cNvSpPr/>
          <p:nvPr/>
        </p:nvSpPr>
        <p:spPr>
          <a:xfrm>
            <a:off x="2230673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89" name="矩形 88"/>
          <p:cNvSpPr/>
          <p:nvPr/>
        </p:nvSpPr>
        <p:spPr>
          <a:xfrm>
            <a:off x="3540087" y="358102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90" name="矩形 89"/>
          <p:cNvSpPr/>
          <p:nvPr/>
        </p:nvSpPr>
        <p:spPr>
          <a:xfrm>
            <a:off x="4875211" y="3594769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92" name="矩形 91"/>
          <p:cNvSpPr/>
          <p:nvPr/>
        </p:nvSpPr>
        <p:spPr>
          <a:xfrm>
            <a:off x="6464825" y="35897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sp>
        <p:nvSpPr>
          <p:cNvPr id="85" name="矩形 84"/>
          <p:cNvSpPr/>
          <p:nvPr/>
        </p:nvSpPr>
        <p:spPr>
          <a:xfrm>
            <a:off x="521225" y="4593012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y</a:t>
            </a:r>
            <a:endParaRPr lang="zh-TW" altLang="en-US" sz="2400" baseline="30000" dirty="0"/>
          </a:p>
        </p:txBody>
      </p:sp>
      <p:grpSp>
        <p:nvGrpSpPr>
          <p:cNvPr id="6" name="群組 5"/>
          <p:cNvGrpSpPr/>
          <p:nvPr/>
        </p:nvGrpSpPr>
        <p:grpSpPr>
          <a:xfrm>
            <a:off x="1022727" y="4582414"/>
            <a:ext cx="1423980" cy="877076"/>
            <a:chOff x="3047770" y="5664328"/>
            <a:chExt cx="1423980" cy="8770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7770" y="5918200"/>
                  <a:ext cx="142398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717" b="-344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矩形 86"/>
            <p:cNvSpPr/>
            <p:nvPr/>
          </p:nvSpPr>
          <p:spPr>
            <a:xfrm>
              <a:off x="3778163" y="5664328"/>
              <a:ext cx="441359" cy="87707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5934446" y="5686811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1" name="矩形 140"/>
          <p:cNvSpPr/>
          <p:nvPr/>
        </p:nvSpPr>
        <p:spPr>
          <a:xfrm>
            <a:off x="4112961" y="570896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42" name="矩形 141"/>
          <p:cNvSpPr/>
          <p:nvPr/>
        </p:nvSpPr>
        <p:spPr>
          <a:xfrm>
            <a:off x="5013903" y="5685008"/>
            <a:ext cx="441359" cy="8770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5514543" y="5880611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491" y="5938880"/>
                <a:ext cx="3002489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矩形 148"/>
          <p:cNvSpPr/>
          <p:nvPr/>
        </p:nvSpPr>
        <p:spPr>
          <a:xfrm>
            <a:off x="6876409" y="5703455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0" name="矩形 149"/>
          <p:cNvSpPr/>
          <p:nvPr/>
        </p:nvSpPr>
        <p:spPr>
          <a:xfrm>
            <a:off x="2825706" y="5725607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52" name="文字方塊 151"/>
          <p:cNvSpPr txBox="1"/>
          <p:nvPr/>
        </p:nvSpPr>
        <p:spPr>
          <a:xfrm>
            <a:off x="6521219" y="5892199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155" name="矩形 154"/>
          <p:cNvSpPr/>
          <p:nvPr/>
        </p:nvSpPr>
        <p:spPr>
          <a:xfrm>
            <a:off x="8091450" y="5685008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b</a:t>
            </a:r>
            <a:r>
              <a:rPr lang="en-US" altLang="zh-TW" sz="2400" baseline="30000" dirty="0" err="1"/>
              <a:t>L</a:t>
            </a:r>
            <a:endParaRPr lang="zh-TW" altLang="en-US" sz="2400" baseline="30000" dirty="0"/>
          </a:p>
        </p:txBody>
      </p:sp>
      <p:sp>
        <p:nvSpPr>
          <p:cNvPr id="156" name="矩形 155"/>
          <p:cNvSpPr/>
          <p:nvPr/>
        </p:nvSpPr>
        <p:spPr>
          <a:xfrm>
            <a:off x="1129407" y="5718373"/>
            <a:ext cx="807843" cy="8323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L</a:t>
            </a:r>
            <a:endParaRPr lang="zh-TW" altLang="en-US" sz="2400" baseline="30000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7780895" y="5884466"/>
            <a:ext cx="36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60078" y="581905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4" name="矩形 173"/>
          <p:cNvSpPr/>
          <p:nvPr/>
        </p:nvSpPr>
        <p:spPr>
          <a:xfrm>
            <a:off x="2881004" y="2531687"/>
            <a:ext cx="450868" cy="8545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75" name="文字方塊 174"/>
          <p:cNvSpPr txBox="1"/>
          <p:nvPr/>
        </p:nvSpPr>
        <p:spPr>
          <a:xfrm>
            <a:off x="7372935" y="5774436"/>
            <a:ext cx="71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76" name="文字方塊 175"/>
          <p:cNvSpPr txBox="1"/>
          <p:nvPr/>
        </p:nvSpPr>
        <p:spPr>
          <a:xfrm>
            <a:off x="2777295" y="4572908"/>
            <a:ext cx="55395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parallel computing techniques to speed up matrix operation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6323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53" grpId="0"/>
      <p:bldP spid="85" grpId="0" animBg="1"/>
      <p:bldP spid="140" grpId="0" animBg="1"/>
      <p:bldP spid="141" grpId="0" animBg="1"/>
      <p:bldP spid="142" grpId="0" animBg="1"/>
      <p:bldP spid="146" grpId="0"/>
      <p:bldP spid="147" grpId="0"/>
      <p:bldP spid="149" grpId="0" animBg="1"/>
      <p:bldP spid="150" grpId="0" animBg="1"/>
      <p:bldP spid="152" grpId="0"/>
      <p:bldP spid="155" grpId="0" animBg="1"/>
      <p:bldP spid="156" grpId="0" animBg="1"/>
      <p:bldP spid="158" grpId="0"/>
      <p:bldP spid="8" grpId="0"/>
      <p:bldP spid="175" grpId="0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154004" y="1225508"/>
            <a:ext cx="951870" cy="513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8 layers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19 layers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22 layers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http://cs231n.stanford.edu/slides/winter1516_lecture8.pdf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719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2895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291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-420596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AlexNet</a:t>
            </a:r>
            <a:r>
              <a:rPr lang="en-US" altLang="zh-TW" sz="2400" dirty="0"/>
              <a:t> (2012)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VGG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GoogleNet</a:t>
            </a:r>
            <a:r>
              <a:rPr lang="en-US" altLang="zh-TW" sz="2400" dirty="0"/>
              <a:t> </a:t>
            </a:r>
          </a:p>
          <a:p>
            <a:pPr algn="ctr"/>
            <a:r>
              <a:rPr lang="en-US" altLang="zh-TW" sz="2400" dirty="0"/>
              <a:t>(2014)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1715553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152 layers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255315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3.57%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050100" y="592189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Residual Net </a:t>
            </a:r>
          </a:p>
          <a:p>
            <a:pPr algn="ctr"/>
            <a:r>
              <a:rPr lang="en-US" altLang="zh-TW" sz="2400" dirty="0"/>
              <a:t>(2015)</a:t>
            </a:r>
            <a:endParaRPr lang="zh-TW" altLang="en-US" sz="24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182194" y="1153594"/>
            <a:ext cx="1652144" cy="5620695"/>
            <a:chOff x="7182194" y="1153594"/>
            <a:chExt cx="1652144" cy="562069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8877" y="1640939"/>
              <a:ext cx="840310" cy="427680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7458824" y="5943292"/>
              <a:ext cx="1157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Taipei</a:t>
              </a:r>
            </a:p>
            <a:p>
              <a:pPr algn="ctr"/>
              <a:r>
                <a:rPr lang="en-US" altLang="zh-TW" sz="2400" dirty="0"/>
                <a:t>101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7182194" y="1153594"/>
              <a:ext cx="1652144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101 layers</a:t>
              </a:r>
              <a:endParaRPr lang="zh-TW" altLang="en-US" sz="2400" dirty="0"/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16.4%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7.3%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6.7%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69439" y="258408"/>
            <a:ext cx="5325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Deep = Many hidden layers</a:t>
            </a:r>
            <a:endParaRPr lang="zh-TW" altLang="en-US" sz="3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37541" y="2831107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Special </a:t>
            </a:r>
          </a:p>
          <a:p>
            <a:pPr algn="ctr"/>
            <a:r>
              <a:rPr lang="en-US" altLang="zh-TW" sz="2400" dirty="0"/>
              <a:t>structure</a:t>
            </a:r>
            <a:endParaRPr lang="zh-TW" altLang="en-US" sz="2400" dirty="0"/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3813360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264975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2083573" y="3502548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296906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11626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271940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2405927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2661220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2900875" y="2721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橢圓 42"/>
          <p:cNvSpPr/>
          <p:nvPr/>
        </p:nvSpPr>
        <p:spPr>
          <a:xfrm>
            <a:off x="3143525" y="2718956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橢圓 43"/>
          <p:cNvSpPr/>
          <p:nvPr/>
        </p:nvSpPr>
        <p:spPr>
          <a:xfrm>
            <a:off x="3403229" y="271876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橢圓 44"/>
          <p:cNvSpPr/>
          <p:nvPr/>
        </p:nvSpPr>
        <p:spPr>
          <a:xfrm>
            <a:off x="2158866" y="351792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橢圓 45"/>
          <p:cNvSpPr/>
          <p:nvPr/>
        </p:nvSpPr>
        <p:spPr>
          <a:xfrm>
            <a:off x="2405927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7" name="橢圓 46"/>
          <p:cNvSpPr/>
          <p:nvPr/>
        </p:nvSpPr>
        <p:spPr>
          <a:xfrm>
            <a:off x="2661220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/>
          <p:cNvSpPr/>
          <p:nvPr/>
        </p:nvSpPr>
        <p:spPr>
          <a:xfrm>
            <a:off x="2900875" y="352047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/>
          <p:cNvSpPr/>
          <p:nvPr/>
        </p:nvSpPr>
        <p:spPr>
          <a:xfrm>
            <a:off x="3143525" y="3517477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橢圓 49"/>
          <p:cNvSpPr/>
          <p:nvPr/>
        </p:nvSpPr>
        <p:spPr>
          <a:xfrm>
            <a:off x="3403229" y="351728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094850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2481721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2481721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437031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532733" y="2046177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046177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246605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32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Highway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Residual Network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Highway Network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4340" y="5715298"/>
            <a:ext cx="41348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Deep Residual Learning for Image Recognition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http://arxiv.org/abs/1512.03385</a:t>
            </a:r>
            <a:endParaRPr lang="en-US" altLang="zh-TW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7383" y="5785601"/>
            <a:ext cx="3647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Training Very Deep Networks</a:t>
            </a:r>
          </a:p>
          <a:p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https://arxiv.org/pdf/1507.06228v2.pdf</a:t>
            </a:r>
          </a:p>
        </p:txBody>
      </p:sp>
      <p:sp>
        <p:nvSpPr>
          <p:cNvPr id="7" name="矩形 6"/>
          <p:cNvSpPr/>
          <p:nvPr/>
        </p:nvSpPr>
        <p:spPr>
          <a:xfrm>
            <a:off x="1238650" y="3539842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238650" y="4392640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2002433" y="3859156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2002433" y="471195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2002433" y="30063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2002433" y="5256455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002433" y="2409458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1313943" y="360949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1561004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1816297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2055952" y="3612042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2298602" y="3609048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558306" y="360885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1313943" y="440802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1561004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816297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055952" y="441056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98602" y="440756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558306" y="44073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1816297" y="2676200"/>
            <a:ext cx="377621" cy="3776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altLang="zh-TW" sz="2400" dirty="0"/>
              <a:t>+</a:t>
            </a:r>
            <a:endParaRPr lang="zh-TW" altLang="en-US" sz="2400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2022421" y="5103841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3276093" y="2865010"/>
            <a:ext cx="0" cy="22388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2235952" y="2865010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群組 47"/>
          <p:cNvGrpSpPr/>
          <p:nvPr/>
        </p:nvGrpSpPr>
        <p:grpSpPr>
          <a:xfrm>
            <a:off x="6106209" y="4119753"/>
            <a:ext cx="1567543" cy="319314"/>
            <a:chOff x="5754347" y="3836831"/>
            <a:chExt cx="1567543" cy="319314"/>
          </a:xfrm>
        </p:grpSpPr>
        <p:sp>
          <p:nvSpPr>
            <p:cNvPr id="41" name="矩形 4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橢圓 4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4" name="橢圓 4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橢圓 4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橢圓 4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7" name="橢圓 4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49" name="直線單箭頭接點 48"/>
          <p:cNvCxnSpPr/>
          <p:nvPr/>
        </p:nvCxnSpPr>
        <p:spPr>
          <a:xfrm flipH="1" flipV="1">
            <a:off x="6885330" y="3011892"/>
            <a:ext cx="368452" cy="3801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6871178" y="2472874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425866" y="3053821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8150216" y="3006358"/>
            <a:ext cx="0" cy="1964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endCxn id="41" idx="2"/>
          </p:cNvCxnSpPr>
          <p:nvPr/>
        </p:nvCxnSpPr>
        <p:spPr>
          <a:xfrm flipV="1">
            <a:off x="6860196" y="4439067"/>
            <a:ext cx="0" cy="940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V="1">
            <a:off x="6860196" y="5390962"/>
            <a:ext cx="0" cy="30458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883844" y="4971035"/>
            <a:ext cx="12536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5589910" y="4971035"/>
            <a:ext cx="1253672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589910" y="3242375"/>
            <a:ext cx="0" cy="172897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5589910" y="3242375"/>
            <a:ext cx="1513601" cy="0"/>
          </a:xfrm>
          <a:prstGeom prst="line">
            <a:avLst/>
          </a:prstGeom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189598" y="3740169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8048969" y="3907105"/>
            <a:ext cx="93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180801" y="3666383"/>
            <a:ext cx="1438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Gate controller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63" name="直線單箭頭接點 62"/>
          <p:cNvCxnSpPr/>
          <p:nvPr/>
        </p:nvCxnSpPr>
        <p:spPr>
          <a:xfrm flipV="1">
            <a:off x="6852867" y="3539842"/>
            <a:ext cx="0" cy="5799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25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線單箭頭接點 24"/>
          <p:cNvCxnSpPr/>
          <p:nvPr/>
        </p:nvCxnSpPr>
        <p:spPr>
          <a:xfrm flipV="1">
            <a:off x="1382278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649156" y="4309371"/>
            <a:ext cx="1821328" cy="1848542"/>
            <a:chOff x="6090366" y="3664535"/>
            <a:chExt cx="1821328" cy="1848542"/>
          </a:xfrm>
        </p:grpSpPr>
        <p:grpSp>
          <p:nvGrpSpPr>
            <p:cNvPr id="4" name="群組 3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橢圓 5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" name="橢圓 8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" name="橢圓 9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12" name="直線單箭頭接點 11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 flipV="1">
              <a:off x="6860196" y="4732688"/>
              <a:ext cx="0" cy="7803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群組 70"/>
          <p:cNvGrpSpPr/>
          <p:nvPr/>
        </p:nvGrpSpPr>
        <p:grpSpPr>
          <a:xfrm>
            <a:off x="635358" y="2747292"/>
            <a:ext cx="1821328" cy="1567865"/>
            <a:chOff x="6090366" y="3664535"/>
            <a:chExt cx="1821328" cy="1567865"/>
          </a:xfrm>
        </p:grpSpPr>
        <p:grpSp>
          <p:nvGrpSpPr>
            <p:cNvPr id="72" name="群組 71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73" name="直線單箭頭接點 72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單箭頭接點 77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群組 85"/>
          <p:cNvGrpSpPr/>
          <p:nvPr/>
        </p:nvGrpSpPr>
        <p:grpSpPr>
          <a:xfrm>
            <a:off x="629062" y="1173265"/>
            <a:ext cx="1821328" cy="1567865"/>
            <a:chOff x="6090366" y="3664535"/>
            <a:chExt cx="1821328" cy="1567865"/>
          </a:xfrm>
        </p:grpSpPr>
        <p:grpSp>
          <p:nvGrpSpPr>
            <p:cNvPr id="87" name="群組 86"/>
            <p:cNvGrpSpPr/>
            <p:nvPr/>
          </p:nvGrpSpPr>
          <p:grpSpPr>
            <a:xfrm>
              <a:off x="6090366" y="4390392"/>
              <a:ext cx="1567543" cy="319314"/>
              <a:chOff x="5754347" y="3836831"/>
              <a:chExt cx="1567543" cy="319314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754347" y="3836831"/>
                <a:ext cx="1567543" cy="3193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829640" y="390648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6076701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6331994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6571649" y="3909031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6814299" y="3906037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7074003" y="3905848"/>
                <a:ext cx="180000" cy="180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88" name="直線單箭頭接點 87"/>
            <p:cNvCxnSpPr/>
            <p:nvPr/>
          </p:nvCxnSpPr>
          <p:spPr>
            <a:xfrm flipH="1" flipV="1">
              <a:off x="6843582" y="3683200"/>
              <a:ext cx="302305" cy="3119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 flipH="1">
              <a:off x="7187344" y="3683200"/>
              <a:ext cx="724350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V="1">
              <a:off x="7911694" y="3664535"/>
              <a:ext cx="0" cy="137676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單箭頭接點 90"/>
            <p:cNvCxnSpPr/>
            <p:nvPr/>
          </p:nvCxnSpPr>
          <p:spPr>
            <a:xfrm flipV="1">
              <a:off x="6860196" y="4732687"/>
              <a:ext cx="0" cy="4997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>
              <a:off x="6874137" y="5041297"/>
              <a:ext cx="10375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單箭頭接點 92"/>
            <p:cNvCxnSpPr/>
            <p:nvPr/>
          </p:nvCxnSpPr>
          <p:spPr>
            <a:xfrm flipV="1">
              <a:off x="6843582" y="4001294"/>
              <a:ext cx="0" cy="3674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字方塊 102"/>
          <p:cNvSpPr txBox="1"/>
          <p:nvPr/>
        </p:nvSpPr>
        <p:spPr>
          <a:xfrm>
            <a:off x="617315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525785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07" name="直線單箭頭接點 106"/>
          <p:cNvCxnSpPr/>
          <p:nvPr/>
        </p:nvCxnSpPr>
        <p:spPr>
          <a:xfrm flipV="1">
            <a:off x="4621333" y="783386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群組 108"/>
          <p:cNvGrpSpPr/>
          <p:nvPr/>
        </p:nvGrpSpPr>
        <p:grpSpPr>
          <a:xfrm>
            <a:off x="3888211" y="5035228"/>
            <a:ext cx="1567543" cy="319314"/>
            <a:chOff x="5754347" y="3836831"/>
            <a:chExt cx="1567543" cy="319314"/>
          </a:xfrm>
        </p:grpSpPr>
        <p:sp>
          <p:nvSpPr>
            <p:cNvPr id="116" name="矩形 11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橢圓 11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9" name="橢圓 11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0" name="橢圓 11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1" name="橢圓 12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10" name="直線單箭頭接點 109"/>
          <p:cNvCxnSpPr/>
          <p:nvPr/>
        </p:nvCxnSpPr>
        <p:spPr>
          <a:xfrm flipH="1" flipV="1">
            <a:off x="4641428" y="4328036"/>
            <a:ext cx="398180" cy="23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 flipH="1">
            <a:off x="4985189" y="432803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/>
          <p:cNvCxnSpPr/>
          <p:nvPr/>
        </p:nvCxnSpPr>
        <p:spPr>
          <a:xfrm flipV="1">
            <a:off x="5709539" y="430937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4658041" y="5377525"/>
            <a:ext cx="0" cy="3086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/>
          <p:nvPr/>
        </p:nvCxnSpPr>
        <p:spPr>
          <a:xfrm>
            <a:off x="4671982" y="568613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單箭頭接點 114"/>
          <p:cNvCxnSpPr/>
          <p:nvPr/>
        </p:nvCxnSpPr>
        <p:spPr>
          <a:xfrm flipV="1">
            <a:off x="4641427" y="464613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群組 123"/>
          <p:cNvGrpSpPr/>
          <p:nvPr/>
        </p:nvGrpSpPr>
        <p:grpSpPr>
          <a:xfrm>
            <a:off x="3874413" y="3473149"/>
            <a:ext cx="1567543" cy="319314"/>
            <a:chOff x="5754347" y="3836831"/>
            <a:chExt cx="1567543" cy="319314"/>
          </a:xfrm>
        </p:grpSpPr>
        <p:sp>
          <p:nvSpPr>
            <p:cNvPr id="131" name="矩形 130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25" name="直線單箭頭接點 124"/>
          <p:cNvCxnSpPr/>
          <p:nvPr/>
        </p:nvCxnSpPr>
        <p:spPr>
          <a:xfrm flipH="1" flipV="1">
            <a:off x="4638959" y="2688711"/>
            <a:ext cx="13797" cy="4205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/>
          <p:cNvCxnSpPr/>
          <p:nvPr/>
        </p:nvCxnSpPr>
        <p:spPr>
          <a:xfrm flipH="1">
            <a:off x="4971391" y="2765957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5695741" y="2747292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單箭頭接點 127"/>
          <p:cNvCxnSpPr/>
          <p:nvPr/>
        </p:nvCxnSpPr>
        <p:spPr>
          <a:xfrm flipV="1">
            <a:off x="4644243" y="3815444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4658184" y="4124054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/>
          <p:nvPr/>
        </p:nvCxnSpPr>
        <p:spPr>
          <a:xfrm flipV="1">
            <a:off x="4627629" y="3084051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/>
          <p:cNvGrpSpPr/>
          <p:nvPr/>
        </p:nvGrpSpPr>
        <p:grpSpPr>
          <a:xfrm>
            <a:off x="3868117" y="1899122"/>
            <a:ext cx="1567543" cy="319314"/>
            <a:chOff x="5754347" y="3836831"/>
            <a:chExt cx="1567543" cy="319314"/>
          </a:xfrm>
        </p:grpSpPr>
        <p:sp>
          <p:nvSpPr>
            <p:cNvPr id="146" name="矩形 145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52" name="橢圓 151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40" name="直線單箭頭接點 139"/>
          <p:cNvCxnSpPr/>
          <p:nvPr/>
        </p:nvCxnSpPr>
        <p:spPr>
          <a:xfrm flipH="1" flipV="1">
            <a:off x="4621334" y="1191930"/>
            <a:ext cx="363855" cy="280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/>
          <p:cNvCxnSpPr/>
          <p:nvPr/>
        </p:nvCxnSpPr>
        <p:spPr>
          <a:xfrm flipH="1">
            <a:off x="4965095" y="1191930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 flipV="1">
            <a:off x="5689445" y="1173265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/>
          <p:nvPr/>
        </p:nvCxnSpPr>
        <p:spPr>
          <a:xfrm flipV="1">
            <a:off x="4637947" y="2241418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4651888" y="2550027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/>
          <p:nvPr/>
        </p:nvCxnSpPr>
        <p:spPr>
          <a:xfrm flipV="1">
            <a:off x="4621333" y="1510024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3856370" y="6180676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3764840" y="240621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155" name="直線單箭頭接點 154"/>
          <p:cNvCxnSpPr/>
          <p:nvPr/>
        </p:nvCxnSpPr>
        <p:spPr>
          <a:xfrm flipV="1">
            <a:off x="7529442" y="749942"/>
            <a:ext cx="0" cy="4085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群組 156"/>
          <p:cNvGrpSpPr/>
          <p:nvPr/>
        </p:nvGrpSpPr>
        <p:grpSpPr>
          <a:xfrm>
            <a:off x="6796320" y="5001784"/>
            <a:ext cx="1567543" cy="319314"/>
            <a:chOff x="5754347" y="3836831"/>
            <a:chExt cx="1567543" cy="319314"/>
          </a:xfrm>
        </p:grpSpPr>
        <p:sp>
          <p:nvSpPr>
            <p:cNvPr id="164" name="矩形 16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5" name="橢圓 16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6" name="橢圓 16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7" name="橢圓 16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8" name="橢圓 16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9" name="橢圓 16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70" name="橢圓 16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8" name="直線單箭頭接點 157"/>
          <p:cNvCxnSpPr/>
          <p:nvPr/>
        </p:nvCxnSpPr>
        <p:spPr>
          <a:xfrm flipH="1" flipV="1">
            <a:off x="7549537" y="4294592"/>
            <a:ext cx="10460" cy="318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 flipH="1">
            <a:off x="7893298" y="4294592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/>
          <p:cNvCxnSpPr/>
          <p:nvPr/>
        </p:nvCxnSpPr>
        <p:spPr>
          <a:xfrm flipV="1">
            <a:off x="8617648" y="4275927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 flipV="1">
            <a:off x="7566150" y="5344080"/>
            <a:ext cx="0" cy="78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/>
          <p:cNvCxnSpPr/>
          <p:nvPr/>
        </p:nvCxnSpPr>
        <p:spPr>
          <a:xfrm>
            <a:off x="7580091" y="5652689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單箭頭接點 162"/>
          <p:cNvCxnSpPr/>
          <p:nvPr/>
        </p:nvCxnSpPr>
        <p:spPr>
          <a:xfrm flipV="1">
            <a:off x="7549536" y="4612686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群組 171"/>
          <p:cNvGrpSpPr/>
          <p:nvPr/>
        </p:nvGrpSpPr>
        <p:grpSpPr>
          <a:xfrm>
            <a:off x="6782522" y="3439705"/>
            <a:ext cx="1567543" cy="319314"/>
            <a:chOff x="5754347" y="3836831"/>
            <a:chExt cx="1567543" cy="319314"/>
          </a:xfrm>
        </p:grpSpPr>
        <p:sp>
          <p:nvSpPr>
            <p:cNvPr id="179" name="矩形 178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0" name="橢圓 179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1" name="橢圓 180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2" name="橢圓 181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3" name="橢圓 182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4" name="橢圓 183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5" name="橢圓 184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73" name="直線單箭頭接點 172"/>
          <p:cNvCxnSpPr/>
          <p:nvPr/>
        </p:nvCxnSpPr>
        <p:spPr>
          <a:xfrm flipH="1" flipV="1">
            <a:off x="7535739" y="2732513"/>
            <a:ext cx="398180" cy="13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線接點 173"/>
          <p:cNvCxnSpPr/>
          <p:nvPr/>
        </p:nvCxnSpPr>
        <p:spPr>
          <a:xfrm flipH="1">
            <a:off x="7879500" y="2732513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/>
          <p:cNvCxnSpPr/>
          <p:nvPr/>
        </p:nvCxnSpPr>
        <p:spPr>
          <a:xfrm flipV="1">
            <a:off x="8603850" y="2713848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/>
          <p:cNvCxnSpPr/>
          <p:nvPr/>
        </p:nvCxnSpPr>
        <p:spPr>
          <a:xfrm flipV="1">
            <a:off x="7552352" y="3782001"/>
            <a:ext cx="0" cy="3086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接點 176"/>
          <p:cNvCxnSpPr/>
          <p:nvPr/>
        </p:nvCxnSpPr>
        <p:spPr>
          <a:xfrm>
            <a:off x="7566293" y="4090610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/>
          <p:cNvCxnSpPr/>
          <p:nvPr/>
        </p:nvCxnSpPr>
        <p:spPr>
          <a:xfrm flipV="1">
            <a:off x="7535738" y="3050607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群組 186"/>
          <p:cNvGrpSpPr/>
          <p:nvPr/>
        </p:nvGrpSpPr>
        <p:grpSpPr>
          <a:xfrm>
            <a:off x="6776226" y="1865678"/>
            <a:ext cx="1567543" cy="319314"/>
            <a:chOff x="5754347" y="3836831"/>
            <a:chExt cx="1567543" cy="319314"/>
          </a:xfrm>
        </p:grpSpPr>
        <p:sp>
          <p:nvSpPr>
            <p:cNvPr id="194" name="矩形 193"/>
            <p:cNvSpPr/>
            <p:nvPr/>
          </p:nvSpPr>
          <p:spPr>
            <a:xfrm>
              <a:off x="5754347" y="3836831"/>
              <a:ext cx="1567543" cy="3193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橢圓 194"/>
            <p:cNvSpPr/>
            <p:nvPr/>
          </p:nvSpPr>
          <p:spPr>
            <a:xfrm>
              <a:off x="5829640" y="390648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6" name="橢圓 195"/>
            <p:cNvSpPr/>
            <p:nvPr/>
          </p:nvSpPr>
          <p:spPr>
            <a:xfrm>
              <a:off x="6076701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7" name="橢圓 196"/>
            <p:cNvSpPr/>
            <p:nvPr/>
          </p:nvSpPr>
          <p:spPr>
            <a:xfrm>
              <a:off x="6331994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8" name="橢圓 197"/>
            <p:cNvSpPr/>
            <p:nvPr/>
          </p:nvSpPr>
          <p:spPr>
            <a:xfrm>
              <a:off x="6571649" y="3909031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9" name="橢圓 198"/>
            <p:cNvSpPr/>
            <p:nvPr/>
          </p:nvSpPr>
          <p:spPr>
            <a:xfrm>
              <a:off x="6814299" y="3906037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00" name="橢圓 199"/>
            <p:cNvSpPr/>
            <p:nvPr/>
          </p:nvSpPr>
          <p:spPr>
            <a:xfrm>
              <a:off x="7074003" y="3905848"/>
              <a:ext cx="180000" cy="1800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88" name="直線單箭頭接點 187"/>
          <p:cNvCxnSpPr/>
          <p:nvPr/>
        </p:nvCxnSpPr>
        <p:spPr>
          <a:xfrm flipH="1" flipV="1">
            <a:off x="7529443" y="1158486"/>
            <a:ext cx="10726" cy="381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/>
          <p:nvPr/>
        </p:nvCxnSpPr>
        <p:spPr>
          <a:xfrm flipH="1">
            <a:off x="7873204" y="1158486"/>
            <a:ext cx="724350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V="1">
            <a:off x="8597554" y="1139821"/>
            <a:ext cx="0" cy="13767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單箭頭接點 190"/>
          <p:cNvCxnSpPr/>
          <p:nvPr/>
        </p:nvCxnSpPr>
        <p:spPr>
          <a:xfrm flipV="1">
            <a:off x="7546056" y="2207973"/>
            <a:ext cx="0" cy="49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/>
          <p:nvPr/>
        </p:nvCxnSpPr>
        <p:spPr>
          <a:xfrm>
            <a:off x="7559997" y="2516583"/>
            <a:ext cx="10375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單箭頭接點 192"/>
          <p:cNvCxnSpPr/>
          <p:nvPr/>
        </p:nvCxnSpPr>
        <p:spPr>
          <a:xfrm flipV="1">
            <a:off x="7529442" y="1476580"/>
            <a:ext cx="0" cy="3674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字方塊 200"/>
          <p:cNvSpPr txBox="1"/>
          <p:nvPr/>
        </p:nvSpPr>
        <p:spPr>
          <a:xfrm>
            <a:off x="6764479" y="6147232"/>
            <a:ext cx="1658097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 layer</a:t>
            </a:r>
            <a:endParaRPr lang="zh-TW" altLang="en-US" sz="2400" dirty="0"/>
          </a:p>
        </p:txBody>
      </p:sp>
      <p:sp>
        <p:nvSpPr>
          <p:cNvPr id="202" name="文字方塊 201"/>
          <p:cNvSpPr txBox="1"/>
          <p:nvPr/>
        </p:nvSpPr>
        <p:spPr>
          <a:xfrm>
            <a:off x="6672949" y="207177"/>
            <a:ext cx="181428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 layer</a:t>
            </a:r>
            <a:endParaRPr lang="zh-TW" altLang="en-US" sz="2400" dirty="0"/>
          </a:p>
        </p:txBody>
      </p:sp>
      <p:cxnSp>
        <p:nvCxnSpPr>
          <p:cNvPr id="210" name="直線單箭頭接點 209"/>
          <p:cNvCxnSpPr/>
          <p:nvPr/>
        </p:nvCxnSpPr>
        <p:spPr>
          <a:xfrm flipV="1">
            <a:off x="4638360" y="2525201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單箭頭接點 212"/>
          <p:cNvCxnSpPr/>
          <p:nvPr/>
        </p:nvCxnSpPr>
        <p:spPr>
          <a:xfrm flipH="1" flipV="1">
            <a:off x="4660590" y="5686133"/>
            <a:ext cx="0" cy="48441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/>
          <p:nvPr/>
        </p:nvCxnSpPr>
        <p:spPr>
          <a:xfrm flipV="1">
            <a:off x="7559061" y="4090610"/>
            <a:ext cx="0" cy="1824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1663974" y="5374875"/>
            <a:ext cx="608307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Highway Network automatically </a:t>
            </a:r>
          </a:p>
          <a:p>
            <a:pPr algn="ctr"/>
            <a:r>
              <a:rPr lang="en-US" altLang="zh-TW" sz="2800" dirty="0">
                <a:solidFill>
                  <a:schemeClr val="bg1"/>
                </a:solidFill>
              </a:rPr>
              <a:t>determines the layers needed!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8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4" grpId="0" animBg="1"/>
      <p:bldP spid="201" grpId="0" animBg="1"/>
      <p:bldP spid="202" grpId="0" animBg="1"/>
      <p:bldP spid="1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591477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Ordinary Layer</a:t>
            </a:r>
            <a:endParaRPr lang="zh-TW" altLang="en-US" sz="2400" b="1" i="1" u="sng" dirty="0"/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4407407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5293333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519428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3219450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5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3219450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4156075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6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4156075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50228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7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022850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8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9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0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3395663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1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395663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4286250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2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4286250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515937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3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5159375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601399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 general, the output of network can be any value.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711623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May not be easy to interpret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149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3041686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4414080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5300006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526101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Softmax</a:t>
            </a:r>
            <a:r>
              <a:rPr lang="en-US" altLang="zh-TW" dirty="0"/>
              <a:t> layer as the output layer</a:t>
            </a:r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1322853" y="3228558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322853" y="4116537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322853" y="5002463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3267075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5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267075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4154488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6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4154488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5002213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7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5002213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2455419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/>
              <a:t>Softmax</a:t>
            </a:r>
            <a:r>
              <a:rPr lang="en-US" altLang="zh-TW" sz="2400" b="1" i="1" u="sng" dirty="0"/>
              <a:t> Layer</a:t>
            </a:r>
            <a:endParaRPr lang="zh-TW" altLang="en-US" sz="2400" b="1" i="1" u="sng" dirty="0"/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3395699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8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3395699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4286286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19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4286286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5159411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0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5159411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4414082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5300006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526101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3186113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1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3186113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4127500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2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4127500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5011738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3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5011738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833131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24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3065463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5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3065463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624513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26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624513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3290494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27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4193274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28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5095715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29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545151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6074241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4435511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5300006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519094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4435511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525874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4435511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5288177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825244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687345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575575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6074241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5336674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3083152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873349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-3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999478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4030727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309137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844655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3036238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922105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75904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≈</a:t>
            </a:r>
            <a:r>
              <a:rPr lang="en-US" altLang="zh-TW" sz="2400" b="1" dirty="0">
                <a:solidFill>
                  <a:srgbClr val="FF0000"/>
                </a:solidFill>
                <a:latin typeface="times" panose="02020603050405020304" pitchFamily="18" charset="0"/>
              </a:rPr>
              <a:t>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/>
                  <a:t>Probability</a:t>
                </a:r>
                <a:r>
                  <a:rPr lang="en-US" altLang="zh-TW" sz="2400" dirty="0"/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/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1431015"/>
                <a:ext cx="2221716" cy="1200650"/>
              </a:xfrm>
              <a:prstGeom prst="rect">
                <a:avLst/>
              </a:prstGeom>
              <a:blipFill rotWithShape="0">
                <a:blip r:embed="rId34"/>
                <a:stretch>
                  <a:fillRect l="-5753" t="-4061" b="-746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997325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0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997325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926013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31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926013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200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5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6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7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image is  “2”</a:t>
            </a:r>
            <a:endParaRPr lang="zh-TW" altLang="en-US" sz="2800" dirty="0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726" y="529322"/>
            <a:ext cx="3355824" cy="88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5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95" y="2880668"/>
            <a:ext cx="1602442" cy="1592235"/>
          </a:xfrm>
          <a:prstGeom prst="rect">
            <a:avLst/>
          </a:prstGeom>
        </p:spPr>
      </p:pic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9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0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397000" y="4271963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41" name="方程式" r:id="rId9" imgW="190440" imgH="228600" progId="Equation.3">
                  <p:embed/>
                </p:oleObj>
              </mc:Choice>
              <mc:Fallback>
                <p:oleObj name="方程式" r:id="rId9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4271963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2263612" y="1770729"/>
            <a:ext cx="4874405" cy="38847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7339971" y="340716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“2”</a:t>
            </a:r>
            <a:endParaRPr lang="zh-TW" altLang="en-US" sz="3200" dirty="0"/>
          </a:p>
        </p:txBody>
      </p:sp>
      <p:grpSp>
        <p:nvGrpSpPr>
          <p:cNvPr id="85" name="群組 84"/>
          <p:cNvGrpSpPr/>
          <p:nvPr/>
        </p:nvGrpSpPr>
        <p:grpSpPr>
          <a:xfrm>
            <a:off x="7463186" y="2236827"/>
            <a:ext cx="642352" cy="2642877"/>
            <a:chOff x="7142066" y="1987121"/>
            <a:chExt cx="642352" cy="2642877"/>
          </a:xfrm>
        </p:grpSpPr>
        <p:sp>
          <p:nvSpPr>
            <p:cNvPr id="86" name="矩形 85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文字方塊 86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2</a:t>
              </a:r>
              <a:endParaRPr lang="zh-TW" altLang="en-US" sz="2800" baseline="-25000" dirty="0"/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91" name="文字方塊 90"/>
          <p:cNvSpPr txBox="1"/>
          <p:nvPr/>
        </p:nvSpPr>
        <p:spPr>
          <a:xfrm>
            <a:off x="8134387" y="2307583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8141696" y="3088865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8141696" y="4362834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94" name="文字方塊 93"/>
          <p:cNvSpPr txBox="1"/>
          <p:nvPr/>
        </p:nvSpPr>
        <p:spPr>
          <a:xfrm rot="5400000">
            <a:off x="8274391" y="3745631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417274" y="2975930"/>
            <a:ext cx="4608618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 function set containing the candidates for </a:t>
            </a:r>
          </a:p>
          <a:p>
            <a:pPr algn="ctr"/>
            <a:r>
              <a:rPr lang="en-US" altLang="zh-TW" sz="2800" dirty="0"/>
              <a:t>Handwriting Digit Recognition</a:t>
            </a:r>
            <a:endParaRPr lang="zh-TW" altLang="en-US" sz="28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393757" y="5761357"/>
            <a:ext cx="6625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You need to decide the network structure to let a good function in your function set.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1" grpId="0" animBg="1"/>
      <p:bldP spid="92" grpId="0" animBg="1"/>
      <p:bldP spid="93" grpId="0" animBg="1"/>
      <p:bldP spid="94" grpId="0"/>
      <p:bldP spid="83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FAQ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How many layers? How many neurons for each layer?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we design the network structure?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Q: Can the structure be automatically determined?</a:t>
            </a:r>
          </a:p>
          <a:p>
            <a:pPr lvl="1"/>
            <a:r>
              <a:rPr lang="en-US" altLang="zh-TW" dirty="0"/>
              <a:t>Yes, but not widely used yet ……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061" y="222703"/>
            <a:ext cx="4455289" cy="2433411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58043" y="3641186"/>
            <a:ext cx="5731531" cy="557881"/>
            <a:chOff x="1729539" y="2853872"/>
            <a:chExt cx="5731531" cy="557881"/>
          </a:xfrm>
        </p:grpSpPr>
        <p:sp>
          <p:nvSpPr>
            <p:cNvPr id="7" name="文字方塊 6"/>
            <p:cNvSpPr txBox="1"/>
            <p:nvPr/>
          </p:nvSpPr>
          <p:spPr>
            <a:xfrm>
              <a:off x="1729539" y="2888533"/>
              <a:ext cx="2446855" cy="5232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Trial and Error</a:t>
              </a:r>
              <a:endParaRPr lang="zh-TW" altLang="en-US" sz="28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5014215" y="2882998"/>
              <a:ext cx="2446855" cy="52322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Intuition</a:t>
              </a:r>
              <a:endParaRPr lang="zh-TW" altLang="en-US" sz="28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4244315" y="2853872"/>
              <a:ext cx="688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2131483" y="4695580"/>
            <a:ext cx="6171375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E.g. Convolutional Neural Network (CNN)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712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3561275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61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47089" y="5414706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The learning target is defined on the training data.</a:t>
            </a:r>
            <a:endParaRPr lang="zh-TW" altLang="en-US" sz="2800" dirty="0"/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94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87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65880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90772" y="281520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515051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140987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66923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58" y="416906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232965" y="297469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“5”</a:t>
            </a:r>
            <a:endParaRPr lang="zh-TW" altLang="en-US" sz="28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858901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“0”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509359" y="2963143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“4”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7126536" y="2960615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128622" y="4324036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“3”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511445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860987" y="432909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“2”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35051" y="4350478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“9”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5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812475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en-US" altLang="zh-TW" dirty="0"/>
              <a:t>Introduction of </a:t>
            </a:r>
            <a:br>
              <a:rPr lang="en-US" altLang="zh-TW" dirty="0"/>
            </a:br>
            <a:r>
              <a:rPr lang="en-US" altLang="zh-TW" dirty="0"/>
              <a:t>Deep 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23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888108" y="169066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4" y="202464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65433" y="412812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 x 16 = 256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3925982" y="169392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2742879" y="172156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2811267" y="243926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2817085" y="18689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2829784" y="177368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3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784" y="177368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2835080" y="235641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4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080" y="235641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023092" y="170492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025434" y="24834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4013801" y="37115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011054" y="313380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2820792" y="383701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2748869" y="374025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15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8869" y="374025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696724" y="312195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5250299" y="164634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5267922" y="243184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5280102" y="368813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597250" y="199200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597250" y="278375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587959" y="400572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599592" y="199200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597250" y="199200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597250" y="199200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599592" y="277057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587959" y="199200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587959" y="277057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163692" y="199200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159985" y="204038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159985" y="204038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187505" y="199200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154167" y="261071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154167" y="261071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293381" y="199200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293381" y="277057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293381" y="398472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343805" y="178296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手繪多邊形 13"/>
          <p:cNvSpPr/>
          <p:nvPr/>
        </p:nvSpPr>
        <p:spPr>
          <a:xfrm>
            <a:off x="477156" y="195590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 21"/>
          <p:cNvSpPr/>
          <p:nvPr/>
        </p:nvSpPr>
        <p:spPr>
          <a:xfrm>
            <a:off x="2210705" y="399901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0359" y="4480721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Ink → 1</a:t>
            </a:r>
          </a:p>
          <a:p>
            <a:r>
              <a:rPr lang="en-US" altLang="zh-TW" sz="2400" dirty="0"/>
              <a:t>No ink → 0</a:t>
            </a:r>
            <a:endParaRPr lang="zh-TW" altLang="en-US" sz="2400" dirty="0"/>
          </a:p>
        </p:txBody>
      </p:sp>
      <p:sp>
        <p:nvSpPr>
          <p:cNvPr id="121" name="矩形 120"/>
          <p:cNvSpPr/>
          <p:nvPr/>
        </p:nvSpPr>
        <p:spPr>
          <a:xfrm>
            <a:off x="7083254" y="170618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389534" y="274234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498850" y="398823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365650" y="196354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025444" y="320718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094537" y="168836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132" name="文字方塊 131"/>
          <p:cNvSpPr txBox="1"/>
          <p:nvPr/>
        </p:nvSpPr>
        <p:spPr>
          <a:xfrm>
            <a:off x="7115635" y="249667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133" name="文字方塊 132"/>
          <p:cNvSpPr txBox="1"/>
          <p:nvPr/>
        </p:nvSpPr>
        <p:spPr>
          <a:xfrm>
            <a:off x="7083254" y="375281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140" name="文字方塊 139"/>
          <p:cNvSpPr txBox="1"/>
          <p:nvPr/>
        </p:nvSpPr>
        <p:spPr>
          <a:xfrm>
            <a:off x="5148930" y="5135514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555119" y="4524222"/>
            <a:ext cx="3325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learning target is ……</a:t>
            </a:r>
            <a:endParaRPr lang="zh-TW" altLang="en-US" sz="2400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36" y="507285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2935080" y="5097237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4" name="向右箭號 143"/>
          <p:cNvSpPr/>
          <p:nvPr/>
        </p:nvSpPr>
        <p:spPr>
          <a:xfrm>
            <a:off x="4637968" y="521764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5" name="文字方塊 144"/>
          <p:cNvSpPr txBox="1"/>
          <p:nvPr/>
        </p:nvSpPr>
        <p:spPr>
          <a:xfrm>
            <a:off x="5144426" y="5880198"/>
            <a:ext cx="3466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y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has the maximum value</a:t>
            </a:r>
            <a:endParaRPr lang="zh-TW" altLang="en-US" sz="2400" dirty="0"/>
          </a:p>
        </p:txBody>
      </p:sp>
      <p:sp>
        <p:nvSpPr>
          <p:cNvPr id="146" name="文字方塊 145"/>
          <p:cNvSpPr txBox="1"/>
          <p:nvPr/>
        </p:nvSpPr>
        <p:spPr>
          <a:xfrm>
            <a:off x="2935080" y="5829713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147" name="向右箭號 146"/>
          <p:cNvSpPr/>
          <p:nvPr/>
        </p:nvSpPr>
        <p:spPr>
          <a:xfrm>
            <a:off x="4637968" y="595012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665" y="580594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776246" y="175971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1</a:t>
            </a:r>
            <a:endParaRPr lang="zh-TW" altLang="en-US" sz="2400" dirty="0"/>
          </a:p>
        </p:txBody>
      </p:sp>
      <p:sp>
        <p:nvSpPr>
          <p:cNvPr id="150" name="文字方塊 149"/>
          <p:cNvSpPr txBox="1"/>
          <p:nvPr/>
        </p:nvSpPr>
        <p:spPr>
          <a:xfrm>
            <a:off x="7790866" y="2579442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2</a:t>
            </a:r>
            <a:endParaRPr lang="zh-TW" altLang="en-US" sz="2400" dirty="0"/>
          </a:p>
        </p:txBody>
      </p:sp>
      <p:sp>
        <p:nvSpPr>
          <p:cNvPr id="151" name="文字方塊 150"/>
          <p:cNvSpPr txBox="1"/>
          <p:nvPr/>
        </p:nvSpPr>
        <p:spPr>
          <a:xfrm>
            <a:off x="7803113" y="3806312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is 0</a:t>
            </a:r>
            <a:endParaRPr lang="zh-TW" altLang="en-US" sz="2400" dirty="0"/>
          </a:p>
        </p:txBody>
      </p:sp>
      <p:sp>
        <p:nvSpPr>
          <p:cNvPr id="70" name="橢圓 69"/>
          <p:cNvSpPr/>
          <p:nvPr/>
        </p:nvSpPr>
        <p:spPr>
          <a:xfrm>
            <a:off x="5938632" y="169535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橢圓 70"/>
          <p:cNvSpPr/>
          <p:nvPr/>
        </p:nvSpPr>
        <p:spPr>
          <a:xfrm>
            <a:off x="5940974" y="245526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5948002" y="370194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 rot="5400000">
            <a:off x="4910466" y="260661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93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7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8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5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27985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39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6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26800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35323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</a:t>
            </a:r>
            <a:endParaRPr lang="zh-TW" altLang="en-US" sz="2800" baseline="-25000" dirty="0"/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2</a:t>
            </a:r>
            <a:endParaRPr lang="zh-TW" altLang="en-US" sz="2800" baseline="-25000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/>
              <a:t>10</a:t>
            </a:r>
            <a:endParaRPr lang="zh-TW" altLang="en-US" sz="2800" baseline="-25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/>
                  <a:t>Loss </a:t>
                </a:r>
                <a:endParaRPr lang="en-US" altLang="zh-TW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95410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“1”</a:t>
            </a:r>
            <a:endParaRPr lang="zh-TW" altLang="en-US" sz="2800" dirty="0"/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96358" y="2867617"/>
            <a:ext cx="654489" cy="2625052"/>
            <a:chOff x="7996358" y="2461791"/>
            <a:chExt cx="654489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94803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1</a:t>
              </a:r>
              <a:endParaRPr lang="zh-TW" altLang="en-US" sz="2800" baseline="-25000" dirty="0"/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0</a:t>
              </a:r>
              <a:endParaRPr lang="zh-TW" altLang="en-US" sz="2800" baseline="-25000" dirty="0"/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268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Loss can be </a:t>
            </a:r>
            <a:r>
              <a:rPr lang="en-US" altLang="zh-TW" sz="2800" b="1" dirty="0"/>
              <a:t>square error </a:t>
            </a:r>
            <a:r>
              <a:rPr lang="en-US" altLang="zh-TW" sz="2800" dirty="0"/>
              <a:t>or </a:t>
            </a:r>
            <a:r>
              <a:rPr lang="en-US" altLang="zh-TW" sz="2800" b="1" dirty="0"/>
              <a:t>cross entropy </a:t>
            </a:r>
            <a:r>
              <a:rPr lang="en-US" altLang="zh-TW" sz="2800" dirty="0"/>
              <a:t>between the network output and target 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93063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target</a:t>
            </a:r>
            <a:endParaRPr lang="zh-TW" altLang="en-US" sz="2400" dirty="0"/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481405"/>
            <a:ext cx="5862920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A good function should make the loss of all examples as small as possible.</a:t>
            </a:r>
            <a:endParaRPr lang="zh-TW" altLang="en-US" sz="2800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Given a set of parameters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25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1727768" y="2298174"/>
            <a:ext cx="421911" cy="671513"/>
            <a:chOff x="510563" y="3417283"/>
            <a:chExt cx="421911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0563" y="3522206"/>
              <a:ext cx="4219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27768" y="3245279"/>
            <a:ext cx="421910" cy="671513"/>
            <a:chOff x="510564" y="3417283"/>
            <a:chExt cx="421910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3759" y="5606623"/>
            <a:ext cx="429926" cy="671513"/>
            <a:chOff x="506555" y="3417283"/>
            <a:chExt cx="429926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06555" y="3522206"/>
              <a:ext cx="4299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30674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19031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895074" y="2298174"/>
            <a:ext cx="428323" cy="671513"/>
            <a:chOff x="507357" y="3417283"/>
            <a:chExt cx="428323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07357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1</a:t>
              </a:r>
              <a:endParaRPr lang="zh-TW" altLang="en-US" sz="2400" baseline="3000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895074" y="3245279"/>
            <a:ext cx="428323" cy="671513"/>
            <a:chOff x="507358" y="3417283"/>
            <a:chExt cx="428323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507358" y="3522206"/>
              <a:ext cx="4283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2</a:t>
              </a:r>
              <a:endParaRPr lang="zh-TW" altLang="en-US" sz="2400" baseline="30000" dirty="0"/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1065" y="5606623"/>
            <a:ext cx="436338" cy="671513"/>
            <a:chOff x="503349" y="3417283"/>
            <a:chExt cx="436338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03349" y="3522206"/>
              <a:ext cx="4363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 err="1"/>
                <a:t>y</a:t>
              </a:r>
              <a:r>
                <a:rPr lang="en-US" altLang="zh-TW" sz="2400" baseline="30000" dirty="0" err="1"/>
                <a:t>R</a:t>
              </a:r>
              <a:endParaRPr lang="zh-TW" altLang="en-US" sz="2400" baseline="30000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9145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8750" t="-16393" r="-50000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980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462" t="-18033" r="-4769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42248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391" t="-16393" r="-44928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30219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4000" r="-8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67195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54287"/>
            <a:ext cx="82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>
            <a:off x="1724616" y="4152253"/>
            <a:ext cx="421910" cy="671513"/>
            <a:chOff x="510564" y="3417283"/>
            <a:chExt cx="421910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10564" y="3522206"/>
              <a:ext cx="4219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zh-TW" altLang="en-US" sz="2400" dirty="0"/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891923" y="4152253"/>
            <a:ext cx="428322" cy="671513"/>
            <a:chOff x="507359" y="3417283"/>
            <a:chExt cx="428322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baseline="300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507359" y="3522206"/>
              <a:ext cx="4283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3</a:t>
              </a:r>
              <a:endParaRPr lang="zh-TW" altLang="en-US" sz="2400" baseline="30000" dirty="0"/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98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8182" t="-18333" r="-4697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For all training data …</a:t>
            </a:r>
            <a:endParaRPr lang="zh-TW" altLang="en-US" sz="2800" dirty="0"/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606594" cy="120924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38499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Total Loss: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30931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23529" r="-784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30931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24000" r="-10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33374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1818" r="-5455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As small as possible</a:t>
            </a:r>
            <a:endParaRPr lang="zh-TW" altLang="en-US" sz="28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38499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Find </a:t>
            </a:r>
            <a:r>
              <a:rPr lang="en-US" altLang="zh-TW" sz="2800" b="1" i="1" u="sng" dirty="0"/>
              <a:t>a function in function set </a:t>
            </a:r>
            <a:r>
              <a:rPr lang="en-US" altLang="zh-TW" sz="2800" dirty="0"/>
              <a:t>that minimizes total loss L</a:t>
            </a:r>
            <a:endParaRPr lang="zh-TW" altLang="en-US" sz="2800" dirty="0"/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636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796218" y="523104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600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 rotWithShape="0">
                <a:blip r:embed="rId4"/>
                <a:stretch>
                  <a:fillRect l="-2873" t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Enumerate all possible values</a:t>
            </a:r>
            <a:endParaRPr lang="zh-TW" altLang="en-US" sz="2800" dirty="0"/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l+1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660020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E.g. speech recognition: 8 layers and 1000 neurons each layer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1000</a:t>
            </a:r>
          </a:p>
          <a:p>
            <a:pPr algn="ctr"/>
            <a:r>
              <a:rPr lang="en-US" altLang="zh-TW" sz="2400" dirty="0"/>
              <a:t>neurons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10</a:t>
            </a:r>
            <a:r>
              <a:rPr lang="en-US" altLang="zh-TW" sz="2800" baseline="30000" dirty="0"/>
              <a:t>6</a:t>
            </a:r>
          </a:p>
          <a:p>
            <a:pPr algn="ctr"/>
            <a:r>
              <a:rPr lang="en-US" altLang="zh-TW" sz="2800" dirty="0"/>
              <a:t>weights</a:t>
            </a:r>
            <a:endParaRPr lang="zh-TW" altLang="en-US" sz="2800" dirty="0"/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Millions of parameters</a:t>
              </a:r>
              <a:endParaRPr lang="zh-TW" altLang="en-US" sz="2800" dirty="0"/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Random, RBM pre-train 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Usually good enough</a:t>
            </a:r>
            <a:endParaRPr lang="zh-TW" altLang="en-US" sz="2400" dirty="0"/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47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2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1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Positive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Negative</a:t>
            </a:r>
            <a:endParaRPr lang="zh-TW" altLang="en-US" sz="2400" dirty="0"/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Decrease w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Increase w</a:t>
            </a:r>
            <a:endParaRPr lang="zh-TW" altLang="en-US" sz="2400" dirty="0"/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10298" y="6297524"/>
            <a:ext cx="52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http://chico386.pixnet.net/album/photo/171572850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3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5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5000" r="-5609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800" dirty="0"/>
              <a:t>η</a:t>
            </a:r>
            <a:r>
              <a:rPr lang="en-US" altLang="zh-TW" sz="2800" dirty="0"/>
              <a:t> is called “</a:t>
            </a:r>
            <a:r>
              <a:rPr lang="en-US" altLang="zh-TW" sz="2800" b="1" i="1" dirty="0"/>
              <a:t>learning rate</a:t>
            </a:r>
            <a:r>
              <a:rPr lang="en-US" altLang="zh-TW" sz="2800" dirty="0"/>
              <a:t>”</a:t>
            </a:r>
            <a:endParaRPr lang="zh-TW" altLang="en-US" sz="2800" dirty="0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21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Total </a:t>
                </a:r>
              </a:p>
              <a:p>
                <a:pPr algn="ctr"/>
                <a:r>
                  <a:rPr lang="en-US" altLang="zh-TW" sz="2400" dirty="0"/>
                  <a:t>Loss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866" y="458002"/>
                <a:ext cx="3926673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3261" t="-5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/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9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400" dirty="0"/>
              <a:t>Pick an initial value for w</a:t>
            </a:r>
            <a:endParaRPr lang="zh-TW" altLang="en-US" sz="2400" dirty="0"/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936"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61665"/>
              </a:xfrm>
              <a:prstGeom prst="rect">
                <a:avLst/>
              </a:prstGeom>
              <a:blipFill rotWithShape="0">
                <a:blip r:embed="rId10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Repeat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is approximately small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t="-126667" b="-194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(when update is little)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/>
                  <a:t>Find </a:t>
                </a:r>
                <a:r>
                  <a:rPr lang="en-US" altLang="zh-TW" sz="2800" b="1" i="1" u="sng" dirty="0"/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/>
                  <a:t> that minimize total loss L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2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  <p:sp>
        <p:nvSpPr>
          <p:cNvPr id="3" name="橢圓 2"/>
          <p:cNvSpPr/>
          <p:nvPr/>
        </p:nvSpPr>
        <p:spPr>
          <a:xfrm>
            <a:off x="4943048" y="3075501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481634" y="2398215"/>
            <a:ext cx="696036" cy="384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5291066" y="3459521"/>
            <a:ext cx="0" cy="2674579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829652" y="2754680"/>
            <a:ext cx="0" cy="329052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645393" y="5337922"/>
            <a:ext cx="4005508" cy="46166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Randomly pick a starting point</a:t>
            </a:r>
            <a:endParaRPr lang="zh-TW" altLang="en-US" sz="2400" dirty="0"/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1978925" y="3255280"/>
            <a:ext cx="2964123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>
            <a:off x="1978925" y="2585965"/>
            <a:ext cx="502710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6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3" grpId="1" animBg="1"/>
      <p:bldP spid="12" grpId="0" animBg="1"/>
      <p:bldP spid="12" grpId="1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</a:t>
            </a:r>
            <a:br>
              <a:rPr lang="en-US" altLang="zh-TW" dirty="0"/>
            </a:br>
            <a:r>
              <a:rPr lang="en-US" altLang="zh-TW" dirty="0"/>
              <a:t>≈ Looking for a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9799" y="1823150"/>
            <a:ext cx="7886700" cy="4918843"/>
          </a:xfrm>
        </p:spPr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1863058" y="2390524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0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058" y="2390524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/>
          </p:nvPr>
        </p:nvGraphicFramePr>
        <p:xfrm>
          <a:off x="2615463" y="3462836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1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463" y="3462836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/>
          </p:nvPr>
        </p:nvGraphicFramePr>
        <p:xfrm>
          <a:off x="2663581" y="4670243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2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581" y="4670243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/>
          </p:nvPr>
        </p:nvGraphicFramePr>
        <p:xfrm>
          <a:off x="3303945" y="5774717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3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945" y="5774717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438163" y="3431413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“Cat”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85758" y="2359341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“How are you”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86282" y="4612554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“5-5”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251623" y="5793567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“Hello”</a:t>
            </a:r>
            <a:endParaRPr lang="zh-TW" altLang="en-US" sz="28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44" y="2334055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743057" y="5727916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“Hi”</a:t>
            </a:r>
            <a:endParaRPr lang="zh-TW" altLang="en-US" sz="2800" dirty="0"/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079" y="4495707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664864" y="6208921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the user said)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81090" y="6208920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(system response)</a:t>
            </a:r>
            <a:endParaRPr lang="zh-TW" altLang="en-US" sz="2400" dirty="0"/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05" y="3317879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70442" y="4874164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(next move)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18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65372"/>
            <a:chOff x="706835" y="2011916"/>
            <a:chExt cx="6113826" cy="46247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42184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8" name="文字方塊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42896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0000" r="-5714" b="-1311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/>
              <a:t>Hopfully</a:t>
            </a:r>
            <a:r>
              <a:rPr lang="en-US" altLang="zh-TW" sz="2800" dirty="0"/>
              <a:t>, we would reach a minima …..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4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7"/>
            <a:ext cx="419050" cy="2308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Color: Value of Total Loss 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491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518" y="2142624"/>
                <a:ext cx="962443" cy="348544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00" y="3668267"/>
                <a:ext cx="860557" cy="430887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>
            <a:off x="5978189" y="5733860"/>
            <a:ext cx="2302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gradient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46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/>
      <p:bldP spid="10" grpId="0" animBg="1"/>
      <p:bldP spid="15" grpId="0"/>
      <p:bldP spid="16" grpId="0"/>
      <p:bldP spid="18" grpId="0" animBg="1"/>
      <p:bldP spid="19" grpId="0"/>
      <p:bldP spid="20" grpId="0" animBg="1"/>
      <p:bldP spid="25" grpId="0"/>
      <p:bldP spid="26" grpId="0"/>
      <p:bldP spid="28" grpId="0" animBg="1"/>
      <p:bldP spid="29" grpId="0"/>
      <p:bldP spid="30" grpId="0" animBg="1"/>
      <p:bldP spid="35" grpId="0"/>
      <p:bldP spid="36" grpId="0"/>
      <p:bldP spid="6" grpId="0" animBg="1"/>
      <p:bldP spid="17" grpId="0" animBg="1"/>
      <p:bldP spid="27" grpId="0" animBg="1"/>
      <p:bldP spid="40" grpId="0"/>
      <p:bldP spid="3" grpId="0"/>
      <p:bldP spid="41" grpId="0"/>
      <p:bldP spid="4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2336365"/>
                <a:ext cx="42184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571" r="-4286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2014771"/>
                <a:ext cx="3119508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74940" y="2205371"/>
            <a:ext cx="529464" cy="430449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1483245" y="238410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2675788"/>
                <a:ext cx="1889052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852" r="-10645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4220631" y="2337016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p:sp>
        <p:nvSpPr>
          <p:cNvPr id="11" name="向右箭號 10"/>
          <p:cNvSpPr/>
          <p:nvPr/>
        </p:nvSpPr>
        <p:spPr>
          <a:xfrm>
            <a:off x="5013202" y="2326656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2618341"/>
                <a:ext cx="1889052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2004537"/>
                <a:ext cx="3119508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7773256" y="2341601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0.09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3549032"/>
                <a:ext cx="4289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8451" r="-422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3227438"/>
                <a:ext cx="3119508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67213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向右箭號 17"/>
          <p:cNvSpPr/>
          <p:nvPr/>
        </p:nvSpPr>
        <p:spPr>
          <a:xfrm>
            <a:off x="1483245" y="3596770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3888455"/>
                <a:ext cx="1889052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71667" r="-10645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/>
          <p:cNvSpPr txBox="1"/>
          <p:nvPr/>
        </p:nvSpPr>
        <p:spPr>
          <a:xfrm>
            <a:off x="4220631" y="3549683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0.05</a:t>
            </a:r>
            <a:endParaRPr lang="zh-TW" altLang="en-US" sz="2400" dirty="0"/>
          </a:p>
        </p:txBody>
      </p:sp>
      <p:sp>
        <p:nvSpPr>
          <p:cNvPr id="21" name="向右箭號 20"/>
          <p:cNvSpPr/>
          <p:nvPr/>
        </p:nvSpPr>
        <p:spPr>
          <a:xfrm>
            <a:off x="5013202" y="3539323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3831008"/>
                <a:ext cx="1889052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167213" r="-10645" b="-2508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3217204"/>
                <a:ext cx="31195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7166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7773256" y="3554268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0.15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" y="5103976"/>
                <a:ext cx="361381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0000" r="-5000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086" y="4782382"/>
                <a:ext cx="3119508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71667" r="-977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向右箭號 27"/>
          <p:cNvSpPr/>
          <p:nvPr/>
        </p:nvSpPr>
        <p:spPr>
          <a:xfrm>
            <a:off x="1483245" y="5151714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903" y="5443399"/>
                <a:ext cx="1889052" cy="369332"/>
              </a:xfrm>
              <a:prstGeom prst="rect">
                <a:avLst/>
              </a:prstGeom>
              <a:blipFill rotWithShape="0">
                <a:blip r:embed="rId14"/>
                <a:stretch>
                  <a:fillRect t="-168852" r="-12258" b="-2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/>
          <p:cNvSpPr txBox="1"/>
          <p:nvPr/>
        </p:nvSpPr>
        <p:spPr>
          <a:xfrm>
            <a:off x="4220631" y="5104627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31" name="向右箭號 30"/>
          <p:cNvSpPr/>
          <p:nvPr/>
        </p:nvSpPr>
        <p:spPr>
          <a:xfrm>
            <a:off x="5013202" y="5094267"/>
            <a:ext cx="2719712" cy="3319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type m:val="lin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60" y="5385952"/>
                <a:ext cx="18890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171667" r="-1225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zh-TW" sz="2400" dirty="0"/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17" y="4772148"/>
                <a:ext cx="3119508" cy="369332"/>
              </a:xfrm>
              <a:prstGeom prst="rect">
                <a:avLst/>
              </a:prstGeom>
              <a:blipFill rotWithShape="0">
                <a:blip r:embed="rId16"/>
                <a:stretch>
                  <a:fillRect t="-171667" r="-978" b="-25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7773256" y="5109212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146825" y="4213373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146825" y="5850917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830522" y="2298253"/>
            <a:ext cx="75222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0.2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30522" y="3510920"/>
            <a:ext cx="752229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-0.1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30522" y="5065864"/>
            <a:ext cx="75222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0.3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349321" y="2631184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36851" y="3965366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336850" y="5473308"/>
            <a:ext cx="7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15" y="1698275"/>
                <a:ext cx="47891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2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21" grpId="0" animBg="1"/>
      <p:bldP spid="22" grpId="0"/>
      <p:bldP spid="23" grpId="0"/>
      <p:bldP spid="24" grpId="0" animBg="1"/>
      <p:bldP spid="31" grpId="0" animBg="1"/>
      <p:bldP spid="32" grpId="0"/>
      <p:bldP spid="33" grpId="0"/>
      <p:bldP spid="34" grpId="0" animBg="1"/>
      <p:bldP spid="37" grpId="0"/>
      <p:bldP spid="38" grpId="0"/>
      <p:bldP spid="3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5115255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79873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4091437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4079735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993515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842348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938564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4226140" y="4001539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984060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830418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740578"/>
            <a:ext cx="96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Total</a:t>
            </a:r>
          </a:p>
          <a:p>
            <a:pPr algn="ctr"/>
            <a:r>
              <a:rPr lang="en-US" altLang="zh-TW" sz="2400" dirty="0"/>
              <a:t>Loss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6156681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The value of a network parameter w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974272"/>
            <a:ext cx="2549506" cy="95410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Very slow at the </a:t>
            </a:r>
            <a:r>
              <a:rPr lang="en-US" altLang="zh-TW" sz="2800" b="1" dirty="0"/>
              <a:t>plateau</a:t>
            </a:r>
            <a:endParaRPr lang="zh-TW" altLang="en-US" sz="28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637122"/>
            <a:ext cx="335024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Stuck at local minima</a:t>
            </a:r>
            <a:endParaRPr lang="zh-TW" altLang="en-US" sz="2800" dirty="0"/>
          </a:p>
        </p:txBody>
      </p:sp>
      <p:sp>
        <p:nvSpPr>
          <p:cNvPr id="21" name="橢圓 20"/>
          <p:cNvSpPr/>
          <p:nvPr/>
        </p:nvSpPr>
        <p:spPr>
          <a:xfrm>
            <a:off x="1009471" y="267699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5039317"/>
                <a:ext cx="1288691" cy="8224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876342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848042"/>
            <a:ext cx="3350240" cy="52322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Stuck at saddle point</a:t>
            </a:r>
            <a:endParaRPr lang="zh-TW" altLang="en-US" sz="2800" dirty="0"/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4160343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3310038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928379"/>
            <a:ext cx="456533" cy="104067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5031581"/>
                <a:ext cx="1292685" cy="8224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5039192"/>
                <a:ext cx="1303192" cy="8224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876001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2706138" y="587030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434604" y="5845854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375849" y="585405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1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92" y="2251401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Gradient descent never guarantee global minima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4" y="4073176"/>
                <a:ext cx="27988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36" y="6062807"/>
                <a:ext cx="493212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5" y="6176963"/>
                <a:ext cx="501484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47966" y="2541585"/>
            <a:ext cx="3562350" cy="5232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Different initial point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335884" y="5108700"/>
            <a:ext cx="356235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Reach different minima, so different results</a:t>
            </a:r>
            <a:endParaRPr lang="zh-TW" altLang="en-US" sz="2800" dirty="0"/>
          </a:p>
        </p:txBody>
      </p:sp>
      <p:sp>
        <p:nvSpPr>
          <p:cNvPr id="11" name="向下箭號 10"/>
          <p:cNvSpPr/>
          <p:nvPr/>
        </p:nvSpPr>
        <p:spPr>
          <a:xfrm>
            <a:off x="6808510" y="3296177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365886" y="339029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0548" y="4332706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57119" y="4001294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78009" y="4293789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15260" y="4548150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08671" y="4202936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36981" y="3514068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67720" y="4657575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81445" y="4815940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819B5-B802-471A-8C2D-9D8ECC38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475AE3-0225-489C-B762-91AC183B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010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07331" y="1798458"/>
            <a:ext cx="709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This is the “learning” of machines in deep learning ……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3175091" y="2740981"/>
            <a:ext cx="5340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Even alpha go using this approach.</a:t>
            </a:r>
            <a:endParaRPr lang="zh-TW" altLang="en-US" sz="28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69576" y="6114432"/>
            <a:ext cx="610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 hope you are not too disappointed :p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2348026" y="2823397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" y="3872131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78" y="3887117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9388" y="3346626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People image ……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0145" y="3361612"/>
            <a:ext cx="37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Actually …..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84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05" t="-141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6220989" y="4843555"/>
            <a:ext cx="1642031" cy="1121374"/>
            <a:chOff x="7043205" y="3645629"/>
            <a:chExt cx="1642031" cy="1121374"/>
          </a:xfrm>
        </p:grpSpPr>
        <p:sp>
          <p:nvSpPr>
            <p:cNvPr id="25" name="矩形 24"/>
            <p:cNvSpPr/>
            <p:nvPr/>
          </p:nvSpPr>
          <p:spPr>
            <a:xfrm>
              <a:off x="7154858" y="3645629"/>
              <a:ext cx="14574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b="1" dirty="0" err="1">
                  <a:solidFill>
                    <a:srgbClr val="333333"/>
                  </a:solidFill>
                  <a:latin typeface="Helvetica Neue"/>
                </a:rPr>
                <a:t>libdnn</a:t>
              </a:r>
              <a:endParaRPr lang="en-US" altLang="zh-TW" sz="3200" b="1" i="0" dirty="0">
                <a:solidFill>
                  <a:srgbClr val="333333"/>
                </a:solidFill>
                <a:effectLst/>
                <a:latin typeface="Helvetica Neue"/>
              </a:endParaRPr>
            </a:p>
          </p:txBody>
        </p:sp>
        <p:sp>
          <p:nvSpPr>
            <p:cNvPr id="26" name="文字方塊 13"/>
            <p:cNvSpPr txBox="1"/>
            <p:nvPr/>
          </p:nvSpPr>
          <p:spPr>
            <a:xfrm>
              <a:off x="7043205" y="4120672"/>
              <a:ext cx="16420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/>
                <a:t>台大周伯威</a:t>
              </a:r>
              <a:endParaRPr lang="en-US" altLang="zh-TW" dirty="0"/>
            </a:p>
            <a:p>
              <a:pPr algn="ctr"/>
              <a:r>
                <a:rPr lang="zh-TW" altLang="en-US" dirty="0"/>
                <a:t>同學開發</a:t>
              </a: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5203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34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41508" y="6078144"/>
            <a:ext cx="7320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Ref: </a:t>
            </a:r>
            <a:r>
              <a:rPr lang="zh-TW" altLang="en-US" sz="2400" dirty="0"/>
              <a:t>https://www.youtube.com/watch?v=ibJpTrp5mcE</a:t>
            </a:r>
          </a:p>
        </p:txBody>
      </p:sp>
    </p:spTree>
    <p:extLst>
      <p:ext uri="{BB962C8B-B14F-4D97-AF65-F5344CB8AC3E}">
        <p14:creationId xmlns:p14="http://schemas.microsoft.com/office/powerpoint/2010/main" val="1627417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47141" y="4380130"/>
            <a:ext cx="562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Now If you want to find a function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47142" y="4928027"/>
            <a:ext cx="7368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If you have lots of function input/output (?) as training data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0" y="5882134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You can use deep learning</a:t>
            </a:r>
            <a:endParaRPr lang="zh-TW" altLang="en-US" sz="2800" dirty="0"/>
          </a:p>
        </p:txBody>
      </p:sp>
      <p:sp>
        <p:nvSpPr>
          <p:cNvPr id="8" name="箭號: 向右 7"/>
          <p:cNvSpPr/>
          <p:nvPr/>
        </p:nvSpPr>
        <p:spPr>
          <a:xfrm>
            <a:off x="3422787" y="5961183"/>
            <a:ext cx="1073426" cy="41447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38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Image</a:t>
            </a:r>
            <a:r>
              <a:rPr lang="zh-TW" altLang="en-US" dirty="0"/>
              <a:t> </a:t>
            </a:r>
            <a:r>
              <a:rPr lang="en-US" altLang="zh-TW" dirty="0"/>
              <a:t>Recognition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1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0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4008947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1" name="方程式" r:id="rId6" imgW="1002960" imgH="215640" progId="Equation.3">
                  <p:embed/>
                </p:oleObj>
              </mc:Choice>
              <mc:Fallback>
                <p:oleObj name="方程式" r:id="rId6" imgW="1002960" imgH="21564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4008947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圖片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701" y="3668669"/>
            <a:ext cx="899978" cy="1075096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3773978" y="397538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graphicFrame>
        <p:nvGraphicFramePr>
          <p:cNvPr id="64" name="Object 12"/>
          <p:cNvGraphicFramePr>
            <a:graphicFrameLocks noChangeAspect="1"/>
          </p:cNvGraphicFramePr>
          <p:nvPr>
            <p:extLst/>
          </p:nvPr>
        </p:nvGraphicFramePr>
        <p:xfrm>
          <a:off x="1539921" y="5401549"/>
          <a:ext cx="2141537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2" name="方程式" r:id="rId9" imgW="1002960" imgH="215640" progId="Equation.3">
                  <p:embed/>
                </p:oleObj>
              </mc:Choice>
              <mc:Fallback>
                <p:oleObj name="方程式" r:id="rId9" imgW="1002960" imgH="215640" progId="Equation.3">
                  <p:embed/>
                  <p:pic>
                    <p:nvPicPr>
                      <p:cNvPr id="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921" y="5401549"/>
                        <a:ext cx="2141537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文字方塊 65"/>
          <p:cNvSpPr txBox="1"/>
          <p:nvPr/>
        </p:nvSpPr>
        <p:spPr>
          <a:xfrm>
            <a:off x="3773978" y="536798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0701" y="5084043"/>
            <a:ext cx="915693" cy="1181883"/>
          </a:xfrm>
          <a:prstGeom prst="rect">
            <a:avLst/>
          </a:prstGeom>
        </p:spPr>
      </p:pic>
      <p:graphicFrame>
        <p:nvGraphicFramePr>
          <p:cNvPr id="68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4008438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3" name="方程式" r:id="rId11" imgW="1015920" imgH="215640" progId="Equation.3">
                  <p:embed/>
                </p:oleObj>
              </mc:Choice>
              <mc:Fallback>
                <p:oleObj name="方程式" r:id="rId11" imgW="101592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4008438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圖片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5041" y="3668669"/>
            <a:ext cx="899978" cy="1075096"/>
          </a:xfrm>
          <a:prstGeom prst="rect">
            <a:avLst/>
          </a:prstGeom>
        </p:spPr>
      </p:pic>
      <p:sp>
        <p:nvSpPr>
          <p:cNvPr id="70" name="文字方塊 69"/>
          <p:cNvSpPr txBox="1"/>
          <p:nvPr/>
        </p:nvSpPr>
        <p:spPr>
          <a:xfrm>
            <a:off x="7251526" y="3975384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“money”</a:t>
            </a:r>
            <a:endParaRPr lang="zh-TW" altLang="en-US" sz="2400" dirty="0"/>
          </a:p>
        </p:txBody>
      </p:sp>
      <p:graphicFrame>
        <p:nvGraphicFramePr>
          <p:cNvPr id="71" name="Object 12"/>
          <p:cNvGraphicFramePr>
            <a:graphicFrameLocks noChangeAspect="1"/>
          </p:cNvGraphicFramePr>
          <p:nvPr>
            <p:extLst/>
          </p:nvPr>
        </p:nvGraphicFramePr>
        <p:xfrm>
          <a:off x="5091113" y="5402263"/>
          <a:ext cx="21685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4" name="方程式" r:id="rId13" imgW="1015920" imgH="215640" progId="Equation.3">
                  <p:embed/>
                </p:oleObj>
              </mc:Choice>
              <mc:Fallback>
                <p:oleObj name="方程式" r:id="rId13" imgW="1015920" imgH="215640" progId="Equation.3">
                  <p:embed/>
                  <p:pic>
                    <p:nvPicPr>
                      <p:cNvPr id="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1113" y="5402263"/>
                        <a:ext cx="21685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文字方塊 71"/>
          <p:cNvSpPr txBox="1"/>
          <p:nvPr/>
        </p:nvSpPr>
        <p:spPr>
          <a:xfrm>
            <a:off x="7338317" y="5367986"/>
            <a:ext cx="107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“snake”</a:t>
            </a:r>
            <a:endParaRPr lang="zh-TW" altLang="en-US" sz="2400" dirty="0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5041" y="5084043"/>
            <a:ext cx="915693" cy="1181883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grpSp>
        <p:nvGrpSpPr>
          <p:cNvPr id="78" name="群組 77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95" name="方程式" r:id="rId15" imgW="990360" imgH="215640" progId="Equation.3">
                    <p:embed/>
                  </p:oleObj>
                </mc:Choice>
                <mc:Fallback>
                  <p:oleObj name="方程式" r:id="rId15" imgW="990360" imgH="215640" progId="Equation.3">
                    <p:embed/>
                    <p:pic>
                      <p:nvPicPr>
                        <p:cNvPr id="7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文字方塊 79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81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文字方塊 8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45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1" grpId="0"/>
      <p:bldP spid="66" grpId="0"/>
      <p:bldP spid="70" grpId="0"/>
      <p:bldP spid="72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38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example, you can do …….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Network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2166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4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5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6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7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8" name="方程式" r:id="rId9" imgW="228600" imgH="177480" progId="Equation.3">
                  <p:embed/>
                </p:oleObj>
              </mc:Choice>
              <mc:Fallback>
                <p:oleObj name="方程式" r:id="rId9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9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  <p:graphicFrame>
        <p:nvGraphicFramePr>
          <p:cNvPr id="31" name="Object 12">
            <a:extLst>
              <a:ext uri="{FF2B5EF4-FFF2-40B4-BE49-F238E27FC236}">
                <a16:creationId xmlns:a16="http://schemas.microsoft.com/office/drawing/2014/main" id="{184A61E0-92C4-4A71-BA03-503E8D6223A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40" name="方程式" r:id="rId4" imgW="228600" imgH="177480" progId="Equation.3">
                  <p:embed/>
                </p:oleObj>
              </mc:Choice>
              <mc:Fallback>
                <p:oleObj name="方程式" r:id="rId4" imgW="228600" imgH="177480" progId="Equation.3">
                  <p:embed/>
                  <p:pic>
                    <p:nvPicPr>
                      <p:cNvPr id="31" name="Object 12">
                        <a:extLst>
                          <a:ext uri="{FF2B5EF4-FFF2-40B4-BE49-F238E27FC236}">
                            <a16:creationId xmlns:a16="http://schemas.microsoft.com/office/drawing/2014/main" id="{184A61E0-92C4-4A71-BA03-503E8D622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2">
            <a:extLst>
              <a:ext uri="{FF2B5EF4-FFF2-40B4-BE49-F238E27FC236}">
                <a16:creationId xmlns:a16="http://schemas.microsoft.com/office/drawing/2014/main" id="{046589D8-B13D-44E8-AC33-A7272D2E47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41" name="方程式" r:id="rId6" imgW="203040" imgH="177480" progId="Equation.3">
                  <p:embed/>
                </p:oleObj>
              </mc:Choice>
              <mc:Fallback>
                <p:oleObj name="方程式" r:id="rId6" imgW="203040" imgH="177480" progId="Equation.3">
                  <p:embed/>
                  <p:pic>
                    <p:nvPicPr>
                      <p:cNvPr id="32" name="Object 12">
                        <a:extLst>
                          <a:ext uri="{FF2B5EF4-FFF2-40B4-BE49-F238E27FC236}">
                            <a16:creationId xmlns:a16="http://schemas.microsoft.com/office/drawing/2014/main" id="{046589D8-B13D-44E8-AC33-A7272D2E47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08AE10CB-37AB-481E-A9D8-DEEBF2024C11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82E4F42-87BE-4B9F-9BF9-7FEE4D13A5F6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142" y="2036744"/>
            <a:ext cx="1866900" cy="18669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……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4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5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6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7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47710" y="2060773"/>
            <a:ext cx="1818842" cy="1818842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7710" y="2045124"/>
            <a:ext cx="1866900" cy="186690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E67067A2-E96B-416E-B221-6EDDE1FCC57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945607" y="47574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8" name="方程式" r:id="rId15" imgW="228600" imgH="177480" progId="Equation.3">
                  <p:embed/>
                </p:oleObj>
              </mc:Choice>
              <mc:Fallback>
                <p:oleObj name="方程式" r:id="rId15" imgW="228600" imgH="17748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E67067A2-E96B-416E-B221-6EDDE1FCC5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07" y="47574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>
            <a:extLst>
              <a:ext uri="{FF2B5EF4-FFF2-40B4-BE49-F238E27FC236}">
                <a16:creationId xmlns:a16="http://schemas.microsoft.com/office/drawing/2014/main" id="{73D92A19-99E5-4A32-A5EC-76D97FF38AA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34692" y="107107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29" name="方程式" r:id="rId16" imgW="203040" imgH="177480" progId="Equation.3">
                  <p:embed/>
                </p:oleObj>
              </mc:Choice>
              <mc:Fallback>
                <p:oleObj name="方程式" r:id="rId16" imgW="203040" imgH="177480" progId="Equation.3">
                  <p:embed/>
                  <p:pic>
                    <p:nvPicPr>
                      <p:cNvPr id="22" name="Object 12">
                        <a:extLst>
                          <a:ext uri="{FF2B5EF4-FFF2-40B4-BE49-F238E27FC236}">
                            <a16:creationId xmlns:a16="http://schemas.microsoft.com/office/drawing/2014/main" id="{73D92A19-99E5-4A32-A5EC-76D97FF38A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692" y="107107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B2F9BA83-319B-4E06-B134-3B97B9784020}"/>
              </a:ext>
            </a:extLst>
          </p:cNvPr>
          <p:cNvSpPr txBox="1"/>
          <p:nvPr/>
        </p:nvSpPr>
        <p:spPr>
          <a:xfrm>
            <a:off x="6607779" y="537633"/>
            <a:ext cx="2092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input 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B34768F-4278-4CD1-BDC1-8DD11144836F}"/>
              </a:ext>
            </a:extLst>
          </p:cNvPr>
          <p:cNvSpPr txBox="1"/>
          <p:nvPr/>
        </p:nvSpPr>
        <p:spPr>
          <a:xfrm>
            <a:off x="6607778" y="1095417"/>
            <a:ext cx="253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function output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49" y="365125"/>
            <a:ext cx="2572954" cy="55303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100"/>
              <a:t>Anime Face Generation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A5C9C2-52B9-45F6-801D-6F2F1EFB2B05}"/>
              </a:ext>
            </a:extLst>
          </p:cNvPr>
          <p:cNvSpPr txBox="1"/>
          <p:nvPr/>
        </p:nvSpPr>
        <p:spPr>
          <a:xfrm>
            <a:off x="6895192" y="5569545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95111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75B3F9-AFFB-440C-8BBD-3914F50A7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根據文字敘述生成二次元人物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C190EC-71FB-4C04-BBCC-4F3BA3B5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C0BCCD-4662-4A60-8423-E0121B69E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6004"/>
            <a:ext cx="8702964" cy="256218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5DAEA9-A4ED-4B61-8E30-57FA8E6D4030}"/>
              </a:ext>
            </a:extLst>
          </p:cNvPr>
          <p:cNvSpPr txBox="1"/>
          <p:nvPr/>
        </p:nvSpPr>
        <p:spPr>
          <a:xfrm>
            <a:off x="6895192" y="5388569"/>
            <a:ext cx="1990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1667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Concluding Remarks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2863" y="3666144"/>
            <a:ext cx="46217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Deep Learning is so simple ……</a:t>
            </a:r>
            <a:endParaRPr lang="zh-TW" altLang="en-US" sz="2800" dirty="0"/>
          </a:p>
        </p:txBody>
      </p:sp>
      <p:pic>
        <p:nvPicPr>
          <p:cNvPr id="9" name="Picture 2" descr="http://cdc.tencent.com/wp-content/uploads/2011/03/banner1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06" y="4272942"/>
            <a:ext cx="6868678" cy="24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8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4D708-F2F1-4D5C-904F-6056F199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of 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6F686-D46B-41BC-AB59-9C88F82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Previous machine learning developers</a:t>
            </a:r>
          </a:p>
          <a:p>
            <a:pPr lvl="1"/>
            <a:r>
              <a:rPr lang="en-US" altLang="zh-TW" sz="2800" dirty="0"/>
              <a:t>Carefully design your algorithm</a:t>
            </a:r>
          </a:p>
          <a:p>
            <a:pPr lvl="1"/>
            <a:r>
              <a:rPr lang="en-US" altLang="zh-TW" sz="2800" dirty="0"/>
              <a:t>Theoretically know its performance </a:t>
            </a:r>
          </a:p>
          <a:p>
            <a:r>
              <a:rPr lang="en-US" altLang="zh-TW" dirty="0"/>
              <a:t>Deep learning </a:t>
            </a:r>
          </a:p>
          <a:p>
            <a:pPr lvl="1"/>
            <a:r>
              <a:rPr lang="en-US" altLang="zh-TW" sz="2800" dirty="0"/>
              <a:t>Try first</a:t>
            </a:r>
          </a:p>
          <a:p>
            <a:pPr lvl="1"/>
            <a:r>
              <a:rPr lang="en-US" altLang="zh-TW" sz="2800" dirty="0"/>
              <a:t>Many results contradict our intuition </a:t>
            </a:r>
          </a:p>
          <a:p>
            <a:pPr lvl="1"/>
            <a:r>
              <a:rPr lang="en-US" altLang="zh-TW" sz="2800" dirty="0"/>
              <a:t>Find some reasons to explain what we observed</a:t>
            </a:r>
          </a:p>
          <a:p>
            <a:pPr lvl="1"/>
            <a:r>
              <a:rPr lang="en-US" altLang="zh-TW" sz="2800" dirty="0"/>
              <a:t>More like chemistry </a:t>
            </a:r>
          </a:p>
        </p:txBody>
      </p:sp>
    </p:spTree>
    <p:extLst>
      <p:ext uri="{BB962C8B-B14F-4D97-AF65-F5344CB8AC3E}">
        <p14:creationId xmlns:p14="http://schemas.microsoft.com/office/powerpoint/2010/main" val="77466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F1C51B-912A-4120-8FB9-8EB46717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of Deep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BD007D-20CD-48B4-9C43-D11886C67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「ali boris nips talk」的圖片搜尋結果">
            <a:extLst>
              <a:ext uri="{FF2B5EF4-FFF2-40B4-BE49-F238E27FC236}">
                <a16:creationId xmlns:a16="http://schemas.microsoft.com/office/drawing/2014/main" id="{57AC0664-5290-4FC2-8078-8A1D22235A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63" y="2330745"/>
            <a:ext cx="8328074" cy="314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6F038E-C5F3-4147-8CD3-4F7DEE464403}"/>
              </a:ext>
            </a:extLst>
          </p:cNvPr>
          <p:cNvSpPr/>
          <p:nvPr/>
        </p:nvSpPr>
        <p:spPr>
          <a:xfrm>
            <a:off x="2798010" y="5607269"/>
            <a:ext cx="6134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 Rahimi, Test of Time Award, NIPS 2017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11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2192470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42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43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789377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Better!</a:t>
            </a:r>
            <a:endParaRPr lang="zh-TW" altLang="en-US" sz="2400" dirty="0"/>
          </a:p>
        </p:txBody>
      </p:sp>
      <p:sp>
        <p:nvSpPr>
          <p:cNvPr id="37" name="矩形 36"/>
          <p:cNvSpPr/>
          <p:nvPr/>
        </p:nvSpPr>
        <p:spPr>
          <a:xfrm>
            <a:off x="5076620" y="6211397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5136313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5136313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6228763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619151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5148133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5391876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input:</a:t>
            </a:r>
            <a:endParaRPr lang="zh-TW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2897982" y="6187745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function output: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2923907" y="4984330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4473544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Supervised Learning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89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 set of function</a:t>
            </a:r>
            <a:endParaRPr lang="zh-TW" altLang="en-US" sz="2400" dirty="0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2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03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7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“cat”</a:t>
              </a:r>
              <a:endParaRPr lang="zh-TW" altLang="en-US" sz="2400" dirty="0"/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 Recognition: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Model</a:t>
            </a:r>
            <a:endParaRPr lang="zh-TW" altLang="en-US" sz="2800" dirty="0"/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Training</a:t>
            </a:r>
          </a:p>
          <a:p>
            <a:pPr algn="ctr"/>
            <a:r>
              <a:rPr lang="en-US" altLang="zh-TW" sz="2400" dirty="0"/>
              <a:t>Data</a:t>
            </a:r>
            <a:endParaRPr lang="zh-TW" altLang="en-US" sz="2400" dirty="0"/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Goodness of function f</a:t>
            </a:r>
            <a:endParaRPr lang="en-US" altLang="zh-TW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4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Pick the “Best” Function</a:t>
            </a:r>
            <a:endParaRPr lang="zh-TW" altLang="en-US" sz="2400" dirty="0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400" dirty="0"/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05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Training 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Testing</a:t>
            </a:r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1</a:t>
            </a:r>
            <a:endParaRPr lang="zh-TW" altLang="en-US" sz="28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2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Step 3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4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86278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1924729"/>
            <a:ext cx="7551563" cy="8317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794929" y="2607168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Network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720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/>
          </p:nvPr>
        </p:nvGraphicFramePr>
        <p:xfrm>
          <a:off x="1611803" y="2192873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6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803" y="2192873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894823" y="3141770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81418" y="3053902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/>
          </p:nvPr>
        </p:nvGraphicFramePr>
        <p:xfrm>
          <a:off x="5299692" y="4257722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7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9692" y="4257722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/>
          </p:nvPr>
        </p:nvGraphicFramePr>
        <p:xfrm>
          <a:off x="2924194" y="3162499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194" y="3162499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2929617" y="4071442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89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617" y="4071442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/>
          </p:nvPr>
        </p:nvGraphicFramePr>
        <p:xfrm>
          <a:off x="2944787" y="5124193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0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1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787" y="5124193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874220" y="50343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3011126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1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3011126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963164" y="4226744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2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164" y="4226744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/>
          </p:nvPr>
        </p:nvGraphicFramePr>
        <p:xfrm>
          <a:off x="1937095" y="5593401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3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1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095" y="5593401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94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4673750" y="5748892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5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750" y="5748892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/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6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bias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7347575" y="4435473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697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7575" y="4435473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650744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weights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63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Neuron</a:t>
            </a:r>
            <a:endParaRPr lang="zh-TW" altLang="en-US" sz="3200" b="1" i="1" u="sng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867419" y="370943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00322" y="476777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892797" y="379172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842436" y="3160361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 simple function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Activation function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5856</TotalTime>
  <Words>2464</Words>
  <Application>Microsoft Office PowerPoint</Application>
  <PresentationFormat>如螢幕大小 (4:3)</PresentationFormat>
  <Paragraphs>904</Paragraphs>
  <Slides>59</Slides>
  <Notes>42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2" baseType="lpstr">
      <vt:lpstr>Helvetica Neue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Georgia</vt:lpstr>
      <vt:lpstr>times</vt:lpstr>
      <vt:lpstr>Wingdings</vt:lpstr>
      <vt:lpstr>Office 佈景主題</vt:lpstr>
      <vt:lpstr>方程式</vt:lpstr>
      <vt:lpstr>Deep Learning Tutorial</vt:lpstr>
      <vt:lpstr>Outline</vt:lpstr>
      <vt:lpstr>Introduction of  Deep Learning</vt:lpstr>
      <vt:lpstr>Machine Learning  ≈ Looking for a Function</vt:lpstr>
      <vt:lpstr>Framework </vt:lpstr>
      <vt:lpstr>Framework </vt:lpstr>
      <vt:lpstr>Framework </vt:lpstr>
      <vt:lpstr>Three Steps for Deep Learning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Matrix Operation</vt:lpstr>
      <vt:lpstr>Neural Network </vt:lpstr>
      <vt:lpstr>Neural Network </vt:lpstr>
      <vt:lpstr>PowerPoint 簡報</vt:lpstr>
      <vt:lpstr>PowerPoint 簡報</vt:lpstr>
      <vt:lpstr>Highway Network</vt:lpstr>
      <vt:lpstr>PowerPoint 簡報</vt:lpstr>
      <vt:lpstr>Output Layer </vt:lpstr>
      <vt:lpstr>Output Layer</vt:lpstr>
      <vt:lpstr>Example Application</vt:lpstr>
      <vt:lpstr>Example Application</vt:lpstr>
      <vt:lpstr>FAQ</vt:lpstr>
      <vt:lpstr>Three Steps for Deep Learning</vt:lpstr>
      <vt:lpstr>Training Data</vt:lpstr>
      <vt:lpstr>Learning Target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PowerPoint 簡報</vt:lpstr>
      <vt:lpstr>Gradient Descent</vt:lpstr>
      <vt:lpstr>Backpropagation</vt:lpstr>
      <vt:lpstr>Three Steps for Deep Learning</vt:lpstr>
      <vt:lpstr>For example, you can do …….</vt:lpstr>
      <vt:lpstr>For example, you can do …….</vt:lpstr>
      <vt:lpstr>For example, you can do …….</vt:lpstr>
      <vt:lpstr>More ……</vt:lpstr>
      <vt:lpstr>More ……</vt:lpstr>
      <vt:lpstr>Anime Face Generation</vt:lpstr>
      <vt:lpstr>PowerPoint 簡報</vt:lpstr>
      <vt:lpstr>根據文字敘述生成二次元人物</vt:lpstr>
      <vt:lpstr>Concluding Remarks</vt:lpstr>
      <vt:lpstr>Practice of Deep Learning</vt:lpstr>
      <vt:lpstr>Practice of Deep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Tutorial</dc:title>
  <dc:creator>Lee Hung-yi</dc:creator>
  <cp:lastModifiedBy>Allen Li</cp:lastModifiedBy>
  <cp:revision>311</cp:revision>
  <dcterms:created xsi:type="dcterms:W3CDTF">2016-04-30T07:31:53Z</dcterms:created>
  <dcterms:modified xsi:type="dcterms:W3CDTF">2018-02-15T06:37:41Z</dcterms:modified>
</cp:coreProperties>
</file>